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86" r:id="rId3"/>
    <p:sldId id="287" r:id="rId4"/>
    <p:sldId id="297" r:id="rId5"/>
    <p:sldId id="257" r:id="rId6"/>
    <p:sldId id="262" r:id="rId7"/>
    <p:sldId id="258" r:id="rId8"/>
    <p:sldId id="259" r:id="rId9"/>
    <p:sldId id="260" r:id="rId10"/>
    <p:sldId id="264" r:id="rId11"/>
    <p:sldId id="265" r:id="rId12"/>
    <p:sldId id="288" r:id="rId13"/>
    <p:sldId id="292" r:id="rId14"/>
    <p:sldId id="293" r:id="rId15"/>
    <p:sldId id="294" r:id="rId16"/>
    <p:sldId id="295" r:id="rId17"/>
    <p:sldId id="296" r:id="rId18"/>
    <p:sldId id="289" r:id="rId19"/>
    <p:sldId id="266" r:id="rId20"/>
    <p:sldId id="277" r:id="rId21"/>
    <p:sldId id="267" r:id="rId22"/>
    <p:sldId id="268" r:id="rId23"/>
    <p:sldId id="269" r:id="rId24"/>
    <p:sldId id="270" r:id="rId25"/>
    <p:sldId id="271" r:id="rId26"/>
    <p:sldId id="278" r:id="rId27"/>
    <p:sldId id="279" r:id="rId28"/>
    <p:sldId id="290" r:id="rId29"/>
    <p:sldId id="272" r:id="rId30"/>
    <p:sldId id="273" r:id="rId31"/>
    <p:sldId id="274" r:id="rId32"/>
    <p:sldId id="275" r:id="rId33"/>
    <p:sldId id="276" r:id="rId34"/>
    <p:sldId id="280" r:id="rId35"/>
    <p:sldId id="282" r:id="rId36"/>
    <p:sldId id="281" r:id="rId37"/>
    <p:sldId id="283" r:id="rId38"/>
    <p:sldId id="284" r:id="rId39"/>
    <p:sldId id="285" r:id="rId40"/>
    <p:sldId id="261" r:id="rId41"/>
    <p:sldId id="291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57" autoAdjust="0"/>
    <p:restoredTop sz="94649" autoAdjust="0"/>
  </p:normalViewPr>
  <p:slideViewPr>
    <p:cSldViewPr>
      <p:cViewPr varScale="1">
        <p:scale>
          <a:sx n="63" d="100"/>
          <a:sy n="63" d="100"/>
        </p:scale>
        <p:origin x="-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71F5CCB-0AA8-AF43-9B16-5D2A14560E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F3F4C9B-1688-0744-8673-49613576D5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925E6F7-0DA5-4342-A602-45813691A4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CBFDBCA-4B06-9340-B106-215E419CF4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891964D-6E1C-984F-BD47-ECC05A29B8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C65F103-6A09-C442-94F2-D53896B087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28DBD5F-B18C-3449-A494-B068144CB2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483F189-204D-F74F-B7E2-060BB25D08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4B1E011-A4DC-9C49-B492-0EF82BD622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546FAEE-505E-264E-B428-238BDCEDEF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AFA024-4B70-8A40-B1B2-B6876A5E38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rgbClr val="CC66FF"/>
            </a:gs>
            <a:gs pos="100000">
              <a:srgbClr val="CC66FF">
                <a:gamma/>
                <a:tint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9F86E2-D173-974A-8878-F218CA3761F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Ion Electron Method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Cancel Out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/>
              <a:t>Cancel out any species that are the same on both sides of the reaction.</a:t>
            </a:r>
          </a:p>
          <a:p>
            <a:pPr>
              <a:buFontTx/>
              <a:buNone/>
            </a:pPr>
            <a:r>
              <a:rPr lang="en-US"/>
              <a:t>	</a:t>
            </a:r>
            <a:endParaRPr lang="en-US" sz="2800" baseline="-25000"/>
          </a:p>
          <a:p>
            <a:pPr>
              <a:buFontTx/>
              <a:buNone/>
            </a:pPr>
            <a:r>
              <a:rPr lang="en-US" sz="2800"/>
              <a:t>	Sn </a:t>
            </a:r>
            <a:r>
              <a:rPr lang="en-US" sz="2800" baseline="30000"/>
              <a:t>2+</a:t>
            </a:r>
            <a:r>
              <a:rPr lang="en-US" sz="2800"/>
              <a:t> + 2Hg </a:t>
            </a:r>
            <a:r>
              <a:rPr lang="en-US" sz="2800" baseline="30000"/>
              <a:t>2+</a:t>
            </a:r>
            <a:r>
              <a:rPr lang="en-US" sz="2800"/>
              <a:t> + 2Cl</a:t>
            </a:r>
            <a:r>
              <a:rPr lang="en-US" sz="2800" baseline="30000"/>
              <a:t>-1</a:t>
            </a:r>
            <a:r>
              <a:rPr lang="en-US" sz="2800"/>
              <a:t> </a:t>
            </a:r>
            <a:r>
              <a:rPr lang="en-US" sz="2800">
                <a:ea typeface="Arial" charset="0"/>
                <a:cs typeface="Arial" charset="0"/>
              </a:rPr>
              <a:t>→</a:t>
            </a:r>
            <a:r>
              <a:rPr lang="en-US" sz="2800"/>
              <a:t> Sn </a:t>
            </a:r>
            <a:r>
              <a:rPr lang="en-US" sz="2800" baseline="30000"/>
              <a:t>4+</a:t>
            </a:r>
            <a:r>
              <a:rPr lang="en-US" sz="2800"/>
              <a:t> + Hg</a:t>
            </a:r>
            <a:r>
              <a:rPr lang="en-US" sz="2800" baseline="-25000"/>
              <a:t>2</a:t>
            </a:r>
            <a:r>
              <a:rPr lang="en-US" sz="2800"/>
              <a:t>Cl</a:t>
            </a:r>
            <a:r>
              <a:rPr lang="en-US" sz="2800" baseline="-25000"/>
              <a:t>2</a:t>
            </a: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/>
              <a:t>Note: Both atoms and charges are balanced.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/>
              <a:t>Additional Info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In </a:t>
            </a:r>
            <a:r>
              <a:rPr lang="en-US" dirty="0"/>
              <a:t>many oxidation-reduction reactions that take place in aqueous solution, water plays an </a:t>
            </a:r>
            <a:r>
              <a:rPr lang="en-US" dirty="0" smtClean="0"/>
              <a:t>active</a:t>
            </a:r>
            <a:r>
              <a:rPr lang="en-US" dirty="0"/>
              <a:t> </a:t>
            </a:r>
            <a:r>
              <a:rPr lang="en-US" dirty="0" smtClean="0"/>
              <a:t>role.</a:t>
            </a:r>
          </a:p>
          <a:p>
            <a:pPr>
              <a:lnSpc>
                <a:spcPct val="90000"/>
              </a:lnSpc>
            </a:pPr>
            <a:r>
              <a:rPr lang="en-US" sz="14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Any </a:t>
            </a:r>
            <a:r>
              <a:rPr lang="en-US" dirty="0"/>
              <a:t>aqueous solution contains the species H</a:t>
            </a:r>
            <a:r>
              <a:rPr lang="en-US" baseline="-25000" dirty="0"/>
              <a:t>2</a:t>
            </a:r>
            <a:r>
              <a:rPr lang="en-US" dirty="0"/>
              <a:t>0, H</a:t>
            </a:r>
            <a:r>
              <a:rPr lang="en-US" baseline="30000" dirty="0"/>
              <a:t>+</a:t>
            </a:r>
            <a:r>
              <a:rPr lang="en-US" dirty="0"/>
              <a:t>, and OH</a:t>
            </a:r>
            <a:r>
              <a:rPr lang="en-US" baseline="30000" dirty="0"/>
              <a:t>-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</a:pPr>
            <a:endParaRPr lang="en-US" sz="14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In </a:t>
            </a:r>
            <a:r>
              <a:rPr lang="en-US" dirty="0"/>
              <a:t>acidic solutions the predominant species are H</a:t>
            </a:r>
            <a:r>
              <a:rPr lang="en-US" baseline="-25000" dirty="0"/>
              <a:t>2</a:t>
            </a:r>
            <a:r>
              <a:rPr lang="en-US" dirty="0"/>
              <a:t>0 and H</a:t>
            </a:r>
            <a:r>
              <a:rPr lang="en-US" baseline="30000" dirty="0" smtClean="0"/>
              <a:t>+</a:t>
            </a:r>
            <a:br>
              <a:rPr lang="en-US" baseline="30000" dirty="0" smtClean="0"/>
            </a:br>
            <a:endParaRPr lang="en-US" baseline="300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 In </a:t>
            </a:r>
            <a:r>
              <a:rPr lang="en-US" dirty="0"/>
              <a:t>basic solutions they are H</a:t>
            </a:r>
            <a:r>
              <a:rPr lang="en-US" baseline="-25000" dirty="0"/>
              <a:t>2</a:t>
            </a:r>
            <a:r>
              <a:rPr lang="en-US" dirty="0"/>
              <a:t>0 and OH</a:t>
            </a:r>
            <a:r>
              <a:rPr lang="en-US" baseline="30000" dirty="0"/>
              <a:t>-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NO  +  SO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baseline="30000" dirty="0" smtClean="0"/>
              <a:t>– 2</a:t>
            </a:r>
            <a:r>
              <a:rPr lang="en-US" dirty="0" smtClean="0"/>
              <a:t> 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 NO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baseline="30000" dirty="0" smtClean="0">
                <a:sym typeface="Wingdings"/>
              </a:rPr>
              <a:t> –</a:t>
            </a:r>
            <a:r>
              <a:rPr lang="en-US" dirty="0" smtClean="0">
                <a:sym typeface="Wingdings"/>
              </a:rPr>
              <a:t> </a:t>
            </a:r>
            <a:r>
              <a:rPr lang="en-US" baseline="30000" dirty="0" smtClean="0">
                <a:sym typeface="Wingdings"/>
              </a:rPr>
              <a:t>1</a:t>
            </a:r>
            <a:r>
              <a:rPr lang="en-US" dirty="0" smtClean="0">
                <a:sym typeface="Wingdings"/>
              </a:rPr>
              <a:t> +  SO</a:t>
            </a:r>
            <a:r>
              <a:rPr lang="en-US" baseline="-25000" dirty="0" smtClean="0">
                <a:sym typeface="Wingdings"/>
              </a:rPr>
              <a:t>2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NO 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 NO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 </a:t>
            </a:r>
            <a:r>
              <a:rPr lang="en-US" baseline="30000" dirty="0" smtClean="0">
                <a:sym typeface="Wingdings"/>
              </a:rPr>
              <a:t>-1</a:t>
            </a:r>
            <a:endParaRPr lang="en-US" dirty="0" smtClean="0">
              <a:sym typeface="Wingdings"/>
            </a:endParaRPr>
          </a:p>
          <a:p>
            <a:pPr>
              <a:buNone/>
            </a:pPr>
            <a:r>
              <a:rPr lang="en-US" dirty="0" smtClean="0">
                <a:sym typeface="Wingdings"/>
              </a:rPr>
              <a:t> 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   		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baseline="30000" dirty="0" smtClean="0"/>
              <a:t>– 2</a:t>
            </a:r>
            <a:r>
              <a:rPr lang="en-US" dirty="0" smtClean="0"/>
              <a:t> 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 SO</a:t>
            </a:r>
            <a:r>
              <a:rPr lang="en-US" baseline="-25000" dirty="0" smtClean="0">
                <a:sym typeface="Wingdings"/>
              </a:rPr>
              <a:t>2</a:t>
            </a:r>
            <a:endParaRPr lang="en-US" dirty="0" smtClean="0">
              <a:sym typeface="Wingdings"/>
            </a:endParaRPr>
          </a:p>
          <a:p>
            <a:pPr>
              <a:buNone/>
            </a:pPr>
            <a:endParaRPr lang="en-US" dirty="0" smtClean="0">
              <a:sym typeface="Wingdings"/>
            </a:endParaRPr>
          </a:p>
          <a:p>
            <a:pPr>
              <a:buNone/>
            </a:pPr>
            <a:r>
              <a:rPr lang="en-US" dirty="0" smtClean="0">
                <a:sym typeface="Wingdings"/>
              </a:rPr>
              <a:t>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NO  +  2H</a:t>
            </a:r>
            <a:r>
              <a:rPr lang="en-US" baseline="-25000" dirty="0" smtClean="0"/>
              <a:t>2</a:t>
            </a:r>
            <a:r>
              <a:rPr lang="en-US" dirty="0" smtClean="0"/>
              <a:t>O 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 NO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 </a:t>
            </a:r>
            <a:r>
              <a:rPr lang="en-US" baseline="30000" dirty="0" smtClean="0">
                <a:sym typeface="Wingdings"/>
              </a:rPr>
              <a:t>-1</a:t>
            </a:r>
            <a:r>
              <a:rPr lang="en-US" dirty="0" smtClean="0">
                <a:sym typeface="Wingdings"/>
              </a:rPr>
              <a:t> 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		</a:t>
            </a:r>
            <a:r>
              <a:rPr lang="en-US" dirty="0" smtClean="0"/>
              <a:t>NO  +  2H</a:t>
            </a:r>
            <a:r>
              <a:rPr lang="en-US" baseline="-25000" dirty="0" smtClean="0"/>
              <a:t>2</a:t>
            </a:r>
            <a:r>
              <a:rPr lang="en-US" dirty="0" smtClean="0"/>
              <a:t>O 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 NO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 </a:t>
            </a:r>
            <a:r>
              <a:rPr lang="en-US" baseline="30000" dirty="0" smtClean="0">
                <a:sym typeface="Wingdings"/>
              </a:rPr>
              <a:t>-1</a:t>
            </a:r>
            <a:r>
              <a:rPr lang="en-US" dirty="0" smtClean="0">
                <a:sym typeface="Wingdings"/>
              </a:rPr>
              <a:t> +  4H</a:t>
            </a:r>
            <a:r>
              <a:rPr lang="en-US" baseline="30000" dirty="0" smtClean="0">
                <a:sym typeface="Wingdings"/>
              </a:rPr>
              <a:t>+1</a:t>
            </a:r>
            <a:endParaRPr lang="en-US" dirty="0" smtClean="0">
              <a:sym typeface="Wingdings"/>
            </a:endParaRPr>
          </a:p>
          <a:p>
            <a:pPr>
              <a:buNone/>
            </a:pPr>
            <a:endParaRPr lang="en-US" dirty="0" smtClean="0">
              <a:sym typeface="Wingdings"/>
            </a:endParaRPr>
          </a:p>
          <a:p>
            <a:pPr>
              <a:buNone/>
            </a:pPr>
            <a:r>
              <a:rPr lang="en-US" dirty="0" smtClean="0">
                <a:sym typeface="Wingdings"/>
              </a:rPr>
              <a:t>		 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baseline="30000" dirty="0" smtClean="0"/>
              <a:t>– 2</a:t>
            </a:r>
            <a:r>
              <a:rPr lang="en-US" dirty="0" smtClean="0"/>
              <a:t> 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 SO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 +  </a:t>
            </a:r>
            <a:r>
              <a:rPr lang="en-US" dirty="0" smtClean="0"/>
              <a:t>2H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		 4H</a:t>
            </a:r>
            <a:r>
              <a:rPr lang="en-US" baseline="30000" dirty="0" smtClean="0">
                <a:sym typeface="Wingdings"/>
              </a:rPr>
              <a:t>+1</a:t>
            </a:r>
            <a:r>
              <a:rPr lang="en-US" dirty="0" smtClean="0">
                <a:sym typeface="Wingdings"/>
              </a:rPr>
              <a:t>  +  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baseline="30000" dirty="0" smtClean="0"/>
              <a:t>– 2</a:t>
            </a:r>
            <a:r>
              <a:rPr lang="en-US" dirty="0" smtClean="0"/>
              <a:t> 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 SO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 +  </a:t>
            </a:r>
            <a:r>
              <a:rPr lang="en-US" dirty="0" smtClean="0"/>
              <a:t>2H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NO  +  2H</a:t>
            </a:r>
            <a:r>
              <a:rPr lang="en-US" baseline="-25000" dirty="0" smtClean="0"/>
              <a:t>2</a:t>
            </a:r>
            <a:r>
              <a:rPr lang="en-US" dirty="0" smtClean="0"/>
              <a:t>O 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 NO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 </a:t>
            </a:r>
            <a:r>
              <a:rPr lang="en-US" baseline="30000" dirty="0" smtClean="0">
                <a:sym typeface="Wingdings"/>
              </a:rPr>
              <a:t>-1</a:t>
            </a:r>
            <a:r>
              <a:rPr lang="en-US" dirty="0" smtClean="0">
                <a:sym typeface="Wingdings"/>
              </a:rPr>
              <a:t> +  4H</a:t>
            </a:r>
            <a:r>
              <a:rPr lang="en-US" baseline="30000" dirty="0" smtClean="0">
                <a:sym typeface="Wingdings"/>
              </a:rPr>
              <a:t>+1</a:t>
            </a:r>
            <a:r>
              <a:rPr lang="en-US" dirty="0" smtClean="0">
                <a:sym typeface="Wingdings"/>
              </a:rPr>
              <a:t>  +  3e</a:t>
            </a:r>
            <a:r>
              <a:rPr lang="en-US" baseline="30000" dirty="0" smtClean="0">
                <a:sym typeface="Wingdings"/>
              </a:rPr>
              <a:t>-1</a:t>
            </a:r>
            <a:endParaRPr lang="en-US" dirty="0" smtClean="0">
              <a:sym typeface="Wingdings"/>
            </a:endParaRPr>
          </a:p>
          <a:p>
            <a:pPr>
              <a:buNone/>
            </a:pPr>
            <a:endParaRPr lang="en-US" dirty="0" smtClean="0">
              <a:sym typeface="Wingdings"/>
            </a:endParaRPr>
          </a:p>
          <a:p>
            <a:pPr>
              <a:buNone/>
            </a:pPr>
            <a:r>
              <a:rPr lang="en-US" dirty="0" smtClean="0">
                <a:sym typeface="Wingdings"/>
              </a:rPr>
              <a:t>	4H</a:t>
            </a:r>
            <a:r>
              <a:rPr lang="en-US" baseline="30000" dirty="0" smtClean="0">
                <a:sym typeface="Wingdings"/>
              </a:rPr>
              <a:t>+1</a:t>
            </a:r>
            <a:r>
              <a:rPr lang="en-US" dirty="0" smtClean="0">
                <a:sym typeface="Wingdings"/>
              </a:rPr>
              <a:t>  +  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baseline="30000" dirty="0" smtClean="0"/>
              <a:t>– 2</a:t>
            </a:r>
            <a:r>
              <a:rPr lang="en-US" dirty="0" smtClean="0"/>
              <a:t> + </a:t>
            </a:r>
            <a:r>
              <a:rPr lang="en-US" dirty="0" smtClean="0">
                <a:sym typeface="Wingdings"/>
              </a:rPr>
              <a:t>2e</a:t>
            </a:r>
            <a:r>
              <a:rPr lang="en-US" baseline="30000" dirty="0" smtClean="0">
                <a:sym typeface="Wingdings"/>
              </a:rPr>
              <a:t>-1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 SO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 +  </a:t>
            </a:r>
            <a:r>
              <a:rPr lang="en-US" dirty="0" smtClean="0"/>
              <a:t>2H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 smtClean="0">
              <a:sym typeface="Wingdings"/>
            </a:endParaRPr>
          </a:p>
          <a:p>
            <a:pPr>
              <a:buNone/>
            </a:pPr>
            <a:endParaRPr lang="en-US" dirty="0" smtClean="0">
              <a:sym typeface="Wingdings"/>
            </a:endParaRPr>
          </a:p>
          <a:p>
            <a:pPr>
              <a:buNone/>
            </a:pPr>
            <a:r>
              <a:rPr lang="en-US" dirty="0" smtClean="0">
                <a:sym typeface="Wingdings"/>
              </a:rPr>
              <a:t>	multiply the top </a:t>
            </a:r>
            <a:r>
              <a:rPr lang="en-US" dirty="0" err="1" smtClean="0">
                <a:sym typeface="Wingdings"/>
              </a:rPr>
              <a:t>rxn</a:t>
            </a:r>
            <a:r>
              <a:rPr lang="en-US" dirty="0" smtClean="0">
                <a:sym typeface="Wingdings"/>
              </a:rPr>
              <a:t> by 2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	multiply the bottom </a:t>
            </a:r>
            <a:r>
              <a:rPr lang="en-US" dirty="0" err="1" smtClean="0">
                <a:sym typeface="Wingdings"/>
              </a:rPr>
              <a:t>rxn</a:t>
            </a:r>
            <a:r>
              <a:rPr lang="en-US" dirty="0" smtClean="0">
                <a:sym typeface="Wingdings"/>
              </a:rPr>
              <a:t> by 3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	both </a:t>
            </a:r>
            <a:r>
              <a:rPr lang="en-US" dirty="0" err="1" smtClean="0">
                <a:sym typeface="Wingdings"/>
              </a:rPr>
              <a:t>rxns</a:t>
            </a:r>
            <a:r>
              <a:rPr lang="en-US" dirty="0" smtClean="0">
                <a:sym typeface="Wingdings"/>
              </a:rPr>
              <a:t> now have 6 e</a:t>
            </a:r>
            <a:r>
              <a:rPr lang="en-US" baseline="30000" dirty="0" smtClean="0">
                <a:sym typeface="Wingdings"/>
              </a:rPr>
              <a:t>-1</a:t>
            </a:r>
            <a:endParaRPr lang="en-US" dirty="0" smtClean="0">
              <a:sym typeface="Wingdings"/>
            </a:endParaRPr>
          </a:p>
          <a:p>
            <a:pPr>
              <a:buNone/>
            </a:pPr>
            <a:endParaRPr lang="en-US" dirty="0" smtClean="0">
              <a:sym typeface="Wingdings"/>
            </a:endParaRPr>
          </a:p>
          <a:p>
            <a:pPr>
              <a:buNone/>
            </a:pPr>
            <a:r>
              <a:rPr lang="en-US" dirty="0" smtClean="0">
                <a:sym typeface="Wingdings"/>
              </a:rPr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2 NO  +  </a:t>
            </a:r>
            <a:r>
              <a:rPr lang="en-US" sz="2400" dirty="0" smtClean="0">
                <a:sym typeface="Wingdings"/>
              </a:rPr>
              <a:t>4 H</a:t>
            </a:r>
            <a:r>
              <a:rPr lang="en-US" sz="2400" baseline="30000" dirty="0" smtClean="0">
                <a:sym typeface="Wingdings"/>
              </a:rPr>
              <a:t>+1</a:t>
            </a:r>
            <a:r>
              <a:rPr lang="en-US" sz="2400" dirty="0" smtClean="0">
                <a:sym typeface="Wingdings"/>
              </a:rPr>
              <a:t>  +  3 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– 2</a:t>
            </a:r>
            <a:r>
              <a:rPr lang="en-US" sz="2400" dirty="0" smtClean="0"/>
              <a:t>  </a:t>
            </a:r>
            <a:r>
              <a:rPr lang="en-US" sz="2400" dirty="0" err="1" smtClean="0">
                <a:sym typeface="Wingdings"/>
              </a:rPr>
              <a:t></a:t>
            </a:r>
            <a:r>
              <a:rPr lang="en-US" sz="2400" dirty="0" smtClean="0">
                <a:sym typeface="Wingdings"/>
              </a:rPr>
              <a:t> 2NO</a:t>
            </a:r>
            <a:r>
              <a:rPr lang="en-US" sz="2400" baseline="-25000" dirty="0" smtClean="0">
                <a:sym typeface="Wingdings"/>
              </a:rPr>
              <a:t>3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baseline="30000" dirty="0" smtClean="0">
                <a:sym typeface="Wingdings"/>
              </a:rPr>
              <a:t>-1</a:t>
            </a:r>
            <a:r>
              <a:rPr lang="en-US" sz="2400" dirty="0" smtClean="0">
                <a:sym typeface="Wingdings"/>
              </a:rPr>
              <a:t>  + 3 SO</a:t>
            </a:r>
            <a:r>
              <a:rPr lang="en-US" sz="2400" baseline="-25000" dirty="0" smtClean="0">
                <a:sym typeface="Wingdings"/>
              </a:rPr>
              <a:t>2</a:t>
            </a:r>
            <a:r>
              <a:rPr lang="en-US" sz="2400" dirty="0" smtClean="0">
                <a:sym typeface="Wingdings"/>
              </a:rPr>
              <a:t>  +  </a:t>
            </a:r>
            <a:r>
              <a:rPr lang="en-US" sz="2400" dirty="0" smtClean="0"/>
              <a:t>2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the practice problems at the end of Ch 11 in the UEHB text.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Acidic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 section focuses on reactions that occur in acidic solution.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If the reaction occurs in acidic solution …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	 </a:t>
            </a:r>
          </a:p>
          <a:p>
            <a:pPr>
              <a:buFontTx/>
              <a:buNone/>
            </a:pPr>
            <a:r>
              <a:rPr lang="en-US"/>
              <a:t>		Cr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 baseline="-25000"/>
              <a:t>7 </a:t>
            </a:r>
            <a:r>
              <a:rPr lang="en-US" baseline="30000"/>
              <a:t>2-</a:t>
            </a:r>
            <a:r>
              <a:rPr lang="en-US"/>
              <a:t> + H</a:t>
            </a:r>
            <a:r>
              <a:rPr lang="en-US" baseline="-25000"/>
              <a:t>2</a:t>
            </a:r>
            <a:r>
              <a:rPr lang="en-US"/>
              <a:t>S </a:t>
            </a:r>
            <a:r>
              <a:rPr lang="en-US">
                <a:ea typeface="Arial" charset="0"/>
                <a:cs typeface="Arial" charset="0"/>
              </a:rPr>
              <a:t>→</a:t>
            </a:r>
            <a:r>
              <a:rPr lang="en-US"/>
              <a:t> Cr </a:t>
            </a:r>
            <a:r>
              <a:rPr lang="en-US" baseline="30000"/>
              <a:t>3+</a:t>
            </a:r>
            <a:r>
              <a:rPr lang="en-US"/>
              <a:t> + S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Write the half reactions:</a:t>
            </a:r>
          </a:p>
          <a:p>
            <a:pPr>
              <a:buFontTx/>
              <a:buNone/>
            </a:pPr>
            <a:r>
              <a:rPr lang="en-US"/>
              <a:t>			H</a:t>
            </a:r>
            <a:r>
              <a:rPr lang="en-US" baseline="-25000"/>
              <a:t>2</a:t>
            </a:r>
            <a:r>
              <a:rPr lang="en-US"/>
              <a:t>S </a:t>
            </a:r>
            <a:r>
              <a:rPr lang="en-US">
                <a:ea typeface="Arial" charset="0"/>
                <a:cs typeface="Arial" charset="0"/>
              </a:rPr>
              <a:t>→</a:t>
            </a:r>
            <a:r>
              <a:rPr lang="en-US"/>
              <a:t> S</a:t>
            </a:r>
          </a:p>
          <a:p>
            <a:pPr>
              <a:buFontTx/>
              <a:buNone/>
            </a:pPr>
            <a:r>
              <a:rPr lang="en-US"/>
              <a:t>			Cr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 baseline="-25000"/>
              <a:t>7</a:t>
            </a:r>
            <a:r>
              <a:rPr lang="en-US"/>
              <a:t> </a:t>
            </a:r>
            <a:r>
              <a:rPr lang="en-US" baseline="30000"/>
              <a:t>2-</a:t>
            </a:r>
            <a:r>
              <a:rPr lang="en-US"/>
              <a:t> </a:t>
            </a:r>
            <a:r>
              <a:rPr lang="en-US">
                <a:ea typeface="Arial" charset="0"/>
                <a:cs typeface="Arial" charset="0"/>
              </a:rPr>
              <a:t>→</a:t>
            </a:r>
            <a:r>
              <a:rPr lang="en-US"/>
              <a:t> Cr </a:t>
            </a:r>
            <a:r>
              <a:rPr lang="en-US" baseline="30000"/>
              <a:t>3+</a:t>
            </a: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AP rev drill #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Acidic Solution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Balance the S atoms first.</a:t>
            </a:r>
          </a:p>
          <a:p>
            <a:pPr>
              <a:buFontTx/>
              <a:buNone/>
            </a:pPr>
            <a:r>
              <a:rPr lang="en-US"/>
              <a:t>Add H</a:t>
            </a:r>
            <a:r>
              <a:rPr lang="en-US" baseline="30000"/>
              <a:t>+</a:t>
            </a:r>
            <a:r>
              <a:rPr lang="en-US"/>
              <a:t> to balance the H in the reaction, then</a:t>
            </a:r>
          </a:p>
          <a:p>
            <a:pPr>
              <a:buFontTx/>
              <a:buNone/>
            </a:pPr>
            <a:r>
              <a:rPr lang="en-US"/>
              <a:t>balance the H</a:t>
            </a:r>
            <a:r>
              <a:rPr lang="en-US" baseline="30000"/>
              <a:t>+</a:t>
            </a:r>
            <a:r>
              <a:rPr lang="en-US"/>
              <a:t> </a:t>
            </a:r>
          </a:p>
          <a:p>
            <a:pPr>
              <a:buFontTx/>
              <a:buNone/>
            </a:pPr>
            <a:r>
              <a:rPr lang="en-US"/>
              <a:t>			 H</a:t>
            </a:r>
            <a:r>
              <a:rPr lang="en-US" baseline="-25000"/>
              <a:t>2</a:t>
            </a:r>
            <a:r>
              <a:rPr lang="en-US"/>
              <a:t>S </a:t>
            </a:r>
            <a:r>
              <a:rPr lang="en-US">
                <a:ea typeface="Arial" charset="0"/>
                <a:cs typeface="Arial" charset="0"/>
              </a:rPr>
              <a:t>→</a:t>
            </a:r>
            <a:r>
              <a:rPr lang="en-US"/>
              <a:t> S +  2H</a:t>
            </a:r>
            <a:r>
              <a:rPr lang="en-US" baseline="30000"/>
              <a:t>+</a:t>
            </a: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Balance the charge by adding electrons:	</a:t>
            </a:r>
          </a:p>
          <a:p>
            <a:pPr>
              <a:buFontTx/>
              <a:buNone/>
            </a:pPr>
            <a:r>
              <a:rPr lang="en-US"/>
              <a:t>			H</a:t>
            </a:r>
            <a:r>
              <a:rPr lang="en-US" baseline="-25000"/>
              <a:t>2</a:t>
            </a:r>
            <a:r>
              <a:rPr lang="en-US"/>
              <a:t>S </a:t>
            </a:r>
            <a:r>
              <a:rPr lang="en-US">
                <a:ea typeface="Arial" charset="0"/>
                <a:cs typeface="Arial" charset="0"/>
              </a:rPr>
              <a:t>→</a:t>
            </a:r>
            <a:r>
              <a:rPr lang="en-US"/>
              <a:t> S +  2H</a:t>
            </a:r>
            <a:r>
              <a:rPr lang="en-US" baseline="30000"/>
              <a:t>+  </a:t>
            </a:r>
            <a:r>
              <a:rPr lang="en-US"/>
              <a:t>+  2e-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 baseline="3000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3400"/>
              <a:t/>
            </a:r>
            <a:br>
              <a:rPr lang="en-US" sz="3400"/>
            </a:br>
            <a:r>
              <a:rPr lang="en-US" sz="3400"/>
              <a:t>Use H</a:t>
            </a:r>
            <a:r>
              <a:rPr lang="en-US" sz="3400" baseline="-25000"/>
              <a:t>2</a:t>
            </a:r>
            <a:r>
              <a:rPr lang="en-US" sz="3400"/>
              <a:t>O and H</a:t>
            </a:r>
            <a:r>
              <a:rPr lang="en-US" sz="3400" baseline="30000"/>
              <a:t>+1</a:t>
            </a:r>
            <a:r>
              <a:rPr lang="en-US" sz="3400"/>
              <a:t> to Balance the Equation</a:t>
            </a:r>
            <a:r>
              <a:rPr lang="en-US" sz="3200"/>
              <a:t/>
            </a:r>
            <a:br>
              <a:rPr lang="en-US" sz="3200"/>
            </a:br>
            <a:endParaRPr lang="en-US" sz="32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Balance the chromium atoms:</a:t>
            </a:r>
          </a:p>
          <a:p>
            <a:pPr>
              <a:buFontTx/>
              <a:buNone/>
            </a:pPr>
            <a:r>
              <a:rPr lang="en-US" baseline="30000"/>
              <a:t>			 </a:t>
            </a:r>
            <a:r>
              <a:rPr lang="en-US"/>
              <a:t>Cr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 baseline="-25000"/>
              <a:t>7</a:t>
            </a:r>
            <a:r>
              <a:rPr lang="en-US"/>
              <a:t> </a:t>
            </a:r>
            <a:r>
              <a:rPr lang="en-US" baseline="30000"/>
              <a:t>2-</a:t>
            </a:r>
            <a:r>
              <a:rPr lang="en-US"/>
              <a:t> </a:t>
            </a:r>
            <a:r>
              <a:rPr lang="en-US">
                <a:ea typeface="Arial" charset="0"/>
                <a:cs typeface="Arial" charset="0"/>
              </a:rPr>
              <a:t>→</a:t>
            </a:r>
            <a:r>
              <a:rPr lang="en-US"/>
              <a:t> 2Cr </a:t>
            </a:r>
            <a:r>
              <a:rPr lang="en-US" baseline="30000"/>
              <a:t>3+</a:t>
            </a:r>
            <a:endParaRPr lang="en-US"/>
          </a:p>
          <a:p>
            <a:pPr>
              <a:buFontTx/>
              <a:buNone/>
            </a:pPr>
            <a:r>
              <a:rPr lang="en-US"/>
              <a:t>Balance the oxygens on the left by adding water to the right side of the equation:</a:t>
            </a:r>
          </a:p>
          <a:p>
            <a:pPr>
              <a:buFontTx/>
              <a:buNone/>
            </a:pPr>
            <a:r>
              <a:rPr lang="en-US"/>
              <a:t>		Cr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 baseline="-25000"/>
              <a:t>7</a:t>
            </a:r>
            <a:r>
              <a:rPr lang="en-US"/>
              <a:t> </a:t>
            </a:r>
            <a:r>
              <a:rPr lang="en-US" baseline="30000"/>
              <a:t>2-</a:t>
            </a:r>
            <a:r>
              <a:rPr lang="en-US"/>
              <a:t> </a:t>
            </a:r>
            <a:r>
              <a:rPr lang="en-US">
                <a:ea typeface="Arial" charset="0"/>
                <a:cs typeface="Arial" charset="0"/>
              </a:rPr>
              <a:t>→</a:t>
            </a:r>
            <a:r>
              <a:rPr lang="en-US"/>
              <a:t> 2Cr </a:t>
            </a:r>
            <a:r>
              <a:rPr lang="en-US" baseline="30000"/>
              <a:t>3+</a:t>
            </a:r>
            <a:r>
              <a:rPr lang="en-US"/>
              <a:t>  + H</a:t>
            </a:r>
            <a:r>
              <a:rPr lang="en-US" baseline="-25000"/>
              <a:t>2</a:t>
            </a:r>
            <a:r>
              <a:rPr lang="en-US"/>
              <a:t>O</a:t>
            </a:r>
          </a:p>
          <a:p>
            <a:pPr>
              <a:buFontTx/>
              <a:buNone/>
            </a:pPr>
            <a:endParaRPr lang="en-US" sz="1400"/>
          </a:p>
          <a:p>
            <a:pPr>
              <a:buFontTx/>
              <a:buNone/>
            </a:pPr>
            <a:endParaRPr lang="en-US" baseline="30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457200"/>
          </a:xfrm>
        </p:spPr>
        <p:txBody>
          <a:bodyPr/>
          <a:lstStyle/>
          <a:p>
            <a:endParaRPr lang="en-US" sz="40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7200" y="1066800"/>
            <a:ext cx="8229600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/>
              <a:t>Now add H+1 to the left:</a:t>
            </a:r>
          </a:p>
          <a:p>
            <a:r>
              <a:rPr lang="en-US" sz="3200"/>
              <a:t>	H</a:t>
            </a:r>
            <a:r>
              <a:rPr lang="en-US" sz="3200" baseline="30000"/>
              <a:t>+1</a:t>
            </a:r>
            <a:r>
              <a:rPr lang="en-US" sz="3200"/>
              <a:t>  + Cr</a:t>
            </a:r>
            <a:r>
              <a:rPr lang="en-US" sz="3200" baseline="-25000"/>
              <a:t>2</a:t>
            </a:r>
            <a:r>
              <a:rPr lang="en-US" sz="3200"/>
              <a:t>O</a:t>
            </a:r>
            <a:r>
              <a:rPr lang="en-US" sz="3200" baseline="-25000"/>
              <a:t>7</a:t>
            </a:r>
            <a:r>
              <a:rPr lang="en-US" sz="3200"/>
              <a:t> </a:t>
            </a:r>
            <a:r>
              <a:rPr lang="en-US" sz="3200" baseline="30000"/>
              <a:t>2-</a:t>
            </a:r>
            <a:r>
              <a:rPr lang="en-US" sz="3200"/>
              <a:t> → 2Cr </a:t>
            </a:r>
            <a:r>
              <a:rPr lang="en-US" sz="3200" baseline="30000"/>
              <a:t>3+</a:t>
            </a:r>
            <a:r>
              <a:rPr lang="en-US" sz="3200"/>
              <a:t>  + H</a:t>
            </a:r>
            <a:r>
              <a:rPr lang="en-US" sz="3200" baseline="-25000"/>
              <a:t>2</a:t>
            </a:r>
            <a:r>
              <a:rPr lang="en-US" sz="3200"/>
              <a:t>O</a:t>
            </a:r>
          </a:p>
          <a:p>
            <a:endParaRPr lang="en-US" sz="3200"/>
          </a:p>
          <a:p>
            <a:r>
              <a:rPr lang="en-US" sz="3200"/>
              <a:t>Balance the H’s and O’s:</a:t>
            </a:r>
          </a:p>
          <a:p>
            <a:r>
              <a:rPr lang="en-US" sz="3200"/>
              <a:t>	14H</a:t>
            </a:r>
            <a:r>
              <a:rPr lang="en-US" sz="3200" baseline="30000"/>
              <a:t>+1</a:t>
            </a:r>
            <a:r>
              <a:rPr lang="en-US" sz="3200"/>
              <a:t>  + Cr</a:t>
            </a:r>
            <a:r>
              <a:rPr lang="en-US" sz="3200" baseline="-25000"/>
              <a:t>2</a:t>
            </a:r>
            <a:r>
              <a:rPr lang="en-US" sz="3200"/>
              <a:t>O</a:t>
            </a:r>
            <a:r>
              <a:rPr lang="en-US" sz="3200" baseline="-25000"/>
              <a:t>7</a:t>
            </a:r>
            <a:r>
              <a:rPr lang="en-US" sz="3200"/>
              <a:t> </a:t>
            </a:r>
            <a:r>
              <a:rPr lang="en-US" sz="3200" baseline="30000"/>
              <a:t>2-</a:t>
            </a:r>
            <a:r>
              <a:rPr lang="en-US" sz="3200"/>
              <a:t> → 2Cr </a:t>
            </a:r>
            <a:r>
              <a:rPr lang="en-US" sz="3200" baseline="30000"/>
              <a:t>3+</a:t>
            </a:r>
            <a:r>
              <a:rPr lang="en-US" sz="3200"/>
              <a:t>  + 7H</a:t>
            </a:r>
            <a:r>
              <a:rPr lang="en-US" sz="3200" baseline="-25000"/>
              <a:t>2</a:t>
            </a:r>
            <a:r>
              <a:rPr lang="en-US" sz="3200"/>
              <a:t>O</a:t>
            </a:r>
          </a:p>
          <a:p>
            <a:pPr>
              <a:spcBef>
                <a:spcPct val="50000"/>
              </a:spcBef>
            </a:pP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Now add electrons to balance the charge: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14H</a:t>
            </a:r>
            <a:r>
              <a:rPr lang="en-US" baseline="30000"/>
              <a:t>+1</a:t>
            </a:r>
            <a:r>
              <a:rPr lang="en-US"/>
              <a:t>  + Cr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 baseline="-25000"/>
              <a:t>7</a:t>
            </a:r>
            <a:r>
              <a:rPr lang="en-US"/>
              <a:t> </a:t>
            </a:r>
            <a:r>
              <a:rPr lang="en-US" baseline="30000"/>
              <a:t>2-</a:t>
            </a:r>
            <a:r>
              <a:rPr lang="en-US"/>
              <a:t> </a:t>
            </a:r>
            <a:r>
              <a:rPr lang="en-US">
                <a:ea typeface="Arial" charset="0"/>
                <a:cs typeface="Arial" charset="0"/>
              </a:rPr>
              <a:t>→</a:t>
            </a:r>
            <a:r>
              <a:rPr lang="en-US"/>
              <a:t> 2Cr </a:t>
            </a:r>
            <a:r>
              <a:rPr lang="en-US" baseline="30000"/>
              <a:t>3+</a:t>
            </a:r>
            <a:r>
              <a:rPr lang="en-US"/>
              <a:t>  + 7H</a:t>
            </a:r>
            <a:r>
              <a:rPr lang="en-US" baseline="-25000"/>
              <a:t>2</a:t>
            </a:r>
            <a:r>
              <a:rPr lang="en-US"/>
              <a:t>O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There is 14+  and  2- on the left (overall 12+)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There is 6+ on the right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Therefore, add 6e</a:t>
            </a:r>
            <a:r>
              <a:rPr lang="en-US" baseline="30000"/>
              <a:t>-</a:t>
            </a:r>
            <a:r>
              <a:rPr lang="en-US"/>
              <a:t> to the left to balance the charge.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6e</a:t>
            </a:r>
            <a:r>
              <a:rPr lang="en-US" baseline="30000"/>
              <a:t>-</a:t>
            </a:r>
            <a:r>
              <a:rPr lang="en-US"/>
              <a:t>  + 14H</a:t>
            </a:r>
            <a:r>
              <a:rPr lang="en-US" baseline="30000"/>
              <a:t>+1</a:t>
            </a:r>
            <a:r>
              <a:rPr lang="en-US"/>
              <a:t>  + Cr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 baseline="-25000"/>
              <a:t>7</a:t>
            </a:r>
            <a:r>
              <a:rPr lang="en-US"/>
              <a:t> </a:t>
            </a:r>
            <a:r>
              <a:rPr lang="en-US" baseline="30000"/>
              <a:t>2-</a:t>
            </a:r>
            <a:r>
              <a:rPr lang="en-US"/>
              <a:t> </a:t>
            </a:r>
            <a:r>
              <a:rPr lang="en-US">
                <a:ea typeface="Arial" charset="0"/>
                <a:cs typeface="Arial" charset="0"/>
              </a:rPr>
              <a:t>→</a:t>
            </a:r>
            <a:r>
              <a:rPr lang="en-US"/>
              <a:t> 2Cr </a:t>
            </a:r>
            <a:r>
              <a:rPr lang="en-US" baseline="30000"/>
              <a:t>3+</a:t>
            </a:r>
            <a:r>
              <a:rPr lang="en-US"/>
              <a:t>  + 7H</a:t>
            </a:r>
            <a:r>
              <a:rPr lang="en-US" baseline="-25000"/>
              <a:t>2</a:t>
            </a:r>
            <a:r>
              <a:rPr lang="en-US"/>
              <a:t>O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Add the 2 half reactions together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3 (H</a:t>
            </a:r>
            <a:r>
              <a:rPr lang="en-US" baseline="-25000"/>
              <a:t>2</a:t>
            </a:r>
            <a:r>
              <a:rPr lang="en-US"/>
              <a:t>S </a:t>
            </a:r>
            <a:r>
              <a:rPr lang="en-US">
                <a:ea typeface="Arial" charset="0"/>
                <a:cs typeface="Arial" charset="0"/>
              </a:rPr>
              <a:t>→</a:t>
            </a:r>
            <a:r>
              <a:rPr lang="en-US"/>
              <a:t> S + 2H</a:t>
            </a:r>
            <a:r>
              <a:rPr lang="en-US" baseline="30000"/>
              <a:t>+</a:t>
            </a:r>
            <a:r>
              <a:rPr lang="en-US"/>
              <a:t> + 2e-)</a:t>
            </a:r>
          </a:p>
          <a:p>
            <a:pPr>
              <a:buFontTx/>
              <a:buNone/>
            </a:pPr>
            <a:r>
              <a:rPr lang="en-US" u="sng"/>
              <a:t>6e- + 14H</a:t>
            </a:r>
            <a:r>
              <a:rPr lang="en-US" u="sng" baseline="30000"/>
              <a:t>+</a:t>
            </a:r>
            <a:r>
              <a:rPr lang="en-US" u="sng"/>
              <a:t> + Cr</a:t>
            </a:r>
            <a:r>
              <a:rPr lang="en-US" u="sng" baseline="-25000"/>
              <a:t>2</a:t>
            </a:r>
            <a:r>
              <a:rPr lang="en-US" u="sng"/>
              <a:t>O</a:t>
            </a:r>
            <a:r>
              <a:rPr lang="en-US" u="sng" baseline="-25000"/>
              <a:t>7</a:t>
            </a:r>
            <a:r>
              <a:rPr lang="en-US" u="sng" baseline="30000"/>
              <a:t>2-</a:t>
            </a:r>
            <a:r>
              <a:rPr lang="en-US" u="sng"/>
              <a:t> </a:t>
            </a:r>
            <a:r>
              <a:rPr lang="en-US" u="sng">
                <a:ea typeface="Arial" charset="0"/>
                <a:cs typeface="Arial" charset="0"/>
              </a:rPr>
              <a:t>→</a:t>
            </a:r>
            <a:r>
              <a:rPr lang="en-US" u="sng"/>
              <a:t> 2Cr </a:t>
            </a:r>
            <a:r>
              <a:rPr lang="en-US" u="sng" baseline="30000"/>
              <a:t>3+</a:t>
            </a:r>
            <a:r>
              <a:rPr lang="en-US" u="sng"/>
              <a:t> + 7H</a:t>
            </a:r>
            <a:r>
              <a:rPr lang="en-US" u="sng" baseline="-25000"/>
              <a:t>2</a:t>
            </a:r>
            <a:r>
              <a:rPr lang="en-US" u="sng"/>
              <a:t>0</a:t>
            </a:r>
          </a:p>
          <a:p>
            <a:pPr>
              <a:buFontTx/>
              <a:buNone/>
            </a:pPr>
            <a:r>
              <a:rPr lang="en-US" sz="2400"/>
              <a:t>3H</a:t>
            </a:r>
            <a:r>
              <a:rPr lang="en-US" sz="2400" baseline="-25000"/>
              <a:t>2</a:t>
            </a:r>
            <a:r>
              <a:rPr lang="en-US" sz="2400"/>
              <a:t>S + 14H</a:t>
            </a:r>
            <a:r>
              <a:rPr lang="en-US" sz="2400" baseline="30000"/>
              <a:t>+</a:t>
            </a:r>
            <a:r>
              <a:rPr lang="en-US" sz="2400"/>
              <a:t> + Cr</a:t>
            </a:r>
            <a:r>
              <a:rPr lang="en-US" sz="2400" baseline="-25000"/>
              <a:t>2</a:t>
            </a:r>
            <a:r>
              <a:rPr lang="en-US" sz="2400"/>
              <a:t>O</a:t>
            </a:r>
            <a:r>
              <a:rPr lang="en-US" sz="2400" baseline="-25000"/>
              <a:t>7</a:t>
            </a:r>
            <a:r>
              <a:rPr lang="en-US" sz="2400" baseline="30000"/>
              <a:t>2-</a:t>
            </a:r>
            <a:r>
              <a:rPr lang="en-US" sz="2400"/>
              <a:t> + 6e- </a:t>
            </a:r>
            <a:r>
              <a:rPr lang="en-US" sz="2400">
                <a:ea typeface="Arial" charset="0"/>
                <a:cs typeface="Arial" charset="0"/>
              </a:rPr>
              <a:t>→</a:t>
            </a:r>
            <a:r>
              <a:rPr lang="en-US" sz="2400"/>
              <a:t> 3S + 6H</a:t>
            </a:r>
            <a:r>
              <a:rPr lang="en-US" sz="2400" baseline="30000"/>
              <a:t>+</a:t>
            </a:r>
            <a:r>
              <a:rPr lang="en-US" sz="2400"/>
              <a:t> + 2Cr </a:t>
            </a:r>
            <a:r>
              <a:rPr lang="en-US" sz="2400" baseline="30000"/>
              <a:t>3+</a:t>
            </a:r>
            <a:r>
              <a:rPr lang="en-US" sz="2400"/>
              <a:t> + 7H</a:t>
            </a:r>
            <a:r>
              <a:rPr lang="en-US" sz="2400" baseline="-25000"/>
              <a:t>2</a:t>
            </a:r>
            <a:r>
              <a:rPr lang="en-US" sz="2400"/>
              <a:t>0 + 6e-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400"/>
              <a:t>Cancel out anything that is the same on both sides:</a:t>
            </a:r>
          </a:p>
          <a:p>
            <a:pPr>
              <a:buFontTx/>
              <a:buNone/>
            </a:pPr>
            <a:r>
              <a:rPr lang="en-US" sz="2400"/>
              <a:t>3H</a:t>
            </a:r>
            <a:r>
              <a:rPr lang="en-US" sz="2400" baseline="-25000"/>
              <a:t>2</a:t>
            </a:r>
            <a:r>
              <a:rPr lang="en-US" sz="2400"/>
              <a:t>S + 8H</a:t>
            </a:r>
            <a:r>
              <a:rPr lang="en-US" sz="2400" baseline="30000"/>
              <a:t>+</a:t>
            </a:r>
            <a:r>
              <a:rPr lang="en-US" sz="2400"/>
              <a:t> + Cr</a:t>
            </a:r>
            <a:r>
              <a:rPr lang="en-US" sz="2400" baseline="-25000"/>
              <a:t>2</a:t>
            </a:r>
            <a:r>
              <a:rPr lang="en-US" sz="2400"/>
              <a:t>O</a:t>
            </a:r>
            <a:r>
              <a:rPr lang="en-US" sz="2400" baseline="-25000"/>
              <a:t>7</a:t>
            </a:r>
            <a:r>
              <a:rPr lang="en-US" sz="2400" baseline="30000"/>
              <a:t>2-</a:t>
            </a:r>
            <a:r>
              <a:rPr lang="en-US" sz="2400"/>
              <a:t> </a:t>
            </a:r>
            <a:r>
              <a:rPr lang="en-US" sz="2400">
                <a:ea typeface="Arial" charset="0"/>
                <a:cs typeface="Arial" charset="0"/>
              </a:rPr>
              <a:t>→</a:t>
            </a:r>
            <a:r>
              <a:rPr lang="en-US" sz="2400"/>
              <a:t> 3S + 2Cr </a:t>
            </a:r>
            <a:r>
              <a:rPr lang="en-US" sz="2400" baseline="30000"/>
              <a:t>3+</a:t>
            </a:r>
            <a:r>
              <a:rPr lang="en-US" sz="2400"/>
              <a:t> + 7H</a:t>
            </a:r>
            <a:r>
              <a:rPr lang="en-US" sz="2400" baseline="-25000"/>
              <a:t>2</a:t>
            </a:r>
            <a:r>
              <a:rPr lang="en-US" sz="2400"/>
              <a:t>0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400"/>
              <a:t>Note: notice how some of the H</a:t>
            </a:r>
            <a:r>
              <a:rPr lang="en-US" sz="2400" baseline="30000"/>
              <a:t>+</a:t>
            </a:r>
            <a:r>
              <a:rPr lang="en-US" sz="2400"/>
              <a:t> ions cancel out.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In summary, when balancing half-reactions in acid solution:</a:t>
            </a:r>
          </a:p>
          <a:p>
            <a:r>
              <a:rPr lang="en-US" sz="2800" i="1"/>
              <a:t>To balance a hydrogen atom we add a hydrogen ion, H+, to the side of the equation without any H’s.</a:t>
            </a:r>
          </a:p>
          <a:p>
            <a:r>
              <a:rPr lang="en-US" sz="2800" i="1"/>
              <a:t>To balance an oxygen atom we add a water molecule to the side deficient in oxygen and</a:t>
            </a:r>
          </a:p>
          <a:p>
            <a:pPr>
              <a:buFontTx/>
              <a:buNone/>
            </a:pPr>
            <a:r>
              <a:rPr lang="en-US" sz="2800" i="1"/>
              <a:t>	then two H+ ions to the opposite side to remove the hydrogen imbalance.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Practice Problems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Practice Problem #1:</a:t>
            </a:r>
          </a:p>
          <a:p>
            <a:pPr>
              <a:buFontTx/>
              <a:buNone/>
            </a:pPr>
            <a:r>
              <a:rPr lang="en-US"/>
              <a:t>Balance the following equation in acidic solution: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Fe</a:t>
            </a:r>
            <a:r>
              <a:rPr lang="en-US" baseline="30000"/>
              <a:t>+2</a:t>
            </a:r>
            <a:r>
              <a:rPr lang="en-US"/>
              <a:t>  +  Cr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 baseline="-25000"/>
              <a:t>7 </a:t>
            </a:r>
            <a:r>
              <a:rPr lang="en-US" baseline="30000"/>
              <a:t>-2</a:t>
            </a:r>
            <a:r>
              <a:rPr lang="en-US"/>
              <a:t>   </a:t>
            </a:r>
            <a:r>
              <a:rPr lang="en-US">
                <a:ea typeface="Arial" charset="0"/>
                <a:cs typeface="Arial" charset="0"/>
              </a:rPr>
              <a:t>→  Fe</a:t>
            </a:r>
            <a:r>
              <a:rPr lang="en-US" baseline="30000">
                <a:ea typeface="Arial" charset="0"/>
                <a:cs typeface="Arial" charset="0"/>
              </a:rPr>
              <a:t>+3</a:t>
            </a:r>
            <a:r>
              <a:rPr lang="en-US">
                <a:ea typeface="Arial" charset="0"/>
                <a:cs typeface="Arial" charset="0"/>
              </a:rPr>
              <a:t>  +  Cr</a:t>
            </a:r>
            <a:r>
              <a:rPr lang="en-US" baseline="30000">
                <a:ea typeface="Arial" charset="0"/>
                <a:cs typeface="Arial" charset="0"/>
              </a:rPr>
              <a:t>+3</a:t>
            </a:r>
            <a:endParaRPr lang="en-US">
              <a:ea typeface="Arial" charset="0"/>
              <a:cs typeface="Arial" charset="0"/>
            </a:endParaRPr>
          </a:p>
          <a:p>
            <a:pPr>
              <a:buFontTx/>
              <a:buNone/>
            </a:pPr>
            <a:endParaRPr lang="en-US"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Practice Problem</a:t>
            </a:r>
            <a:r>
              <a:rPr lang="en-US" sz="3600" dirty="0" smtClean="0"/>
              <a:t> # 1 Answer</a:t>
            </a:r>
            <a:endParaRPr lang="en-US" sz="36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</a:t>
            </a:r>
            <a:r>
              <a:rPr lang="en-US" sz="2400"/>
              <a:t>6Fe</a:t>
            </a:r>
            <a:r>
              <a:rPr lang="en-US" sz="2400" baseline="30000"/>
              <a:t>+2</a:t>
            </a:r>
            <a:r>
              <a:rPr lang="en-US" sz="2400"/>
              <a:t>  +  14 H</a:t>
            </a:r>
            <a:r>
              <a:rPr lang="en-US" sz="2400" baseline="30000"/>
              <a:t>+1</a:t>
            </a:r>
            <a:r>
              <a:rPr lang="en-US" sz="2400"/>
              <a:t> +  Cr</a:t>
            </a:r>
            <a:r>
              <a:rPr lang="en-US" sz="2400" baseline="-25000"/>
              <a:t>2</a:t>
            </a:r>
            <a:r>
              <a:rPr lang="en-US" sz="2400"/>
              <a:t>O</a:t>
            </a:r>
            <a:r>
              <a:rPr lang="en-US" sz="2400" baseline="-25000"/>
              <a:t>7 </a:t>
            </a:r>
            <a:r>
              <a:rPr lang="en-US" sz="2400" baseline="30000"/>
              <a:t>-2</a:t>
            </a:r>
            <a:r>
              <a:rPr lang="en-US" sz="2400"/>
              <a:t>   </a:t>
            </a:r>
            <a:r>
              <a:rPr lang="en-US" sz="2400">
                <a:ea typeface="Arial" charset="0"/>
                <a:cs typeface="Arial" charset="0"/>
              </a:rPr>
              <a:t>→  6Fe</a:t>
            </a:r>
            <a:r>
              <a:rPr lang="en-US" sz="2400" baseline="30000">
                <a:ea typeface="Arial" charset="0"/>
                <a:cs typeface="Arial" charset="0"/>
              </a:rPr>
              <a:t>+3</a:t>
            </a:r>
            <a:r>
              <a:rPr lang="en-US" sz="2400">
                <a:ea typeface="Arial" charset="0"/>
                <a:cs typeface="Arial" charset="0"/>
              </a:rPr>
              <a:t>  +  2Cr</a:t>
            </a:r>
            <a:r>
              <a:rPr lang="en-US" sz="2400" baseline="30000">
                <a:ea typeface="Arial" charset="0"/>
                <a:cs typeface="Arial" charset="0"/>
              </a:rPr>
              <a:t>+3</a:t>
            </a:r>
            <a:r>
              <a:rPr lang="en-US" sz="2400">
                <a:ea typeface="Arial" charset="0"/>
                <a:cs typeface="Arial" charset="0"/>
              </a:rPr>
              <a:t> + 7H</a:t>
            </a:r>
            <a:r>
              <a:rPr lang="en-US" sz="2400" baseline="-25000">
                <a:ea typeface="Arial" charset="0"/>
                <a:cs typeface="Arial" charset="0"/>
              </a:rPr>
              <a:t>2</a:t>
            </a:r>
            <a:r>
              <a:rPr lang="en-US" sz="2400">
                <a:ea typeface="Arial" charset="0"/>
                <a:cs typeface="Arial" charset="0"/>
              </a:rPr>
              <a:t>O</a:t>
            </a:r>
          </a:p>
          <a:p>
            <a:pPr>
              <a:buFontTx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 section focuses on reactions that occur in basic solution.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If the reaction occurs in basic solution 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/>
              <a:t>Although you can use H</a:t>
            </a:r>
            <a:r>
              <a:rPr lang="en-US" baseline="-25000" dirty="0"/>
              <a:t>2</a:t>
            </a:r>
            <a:r>
              <a:rPr lang="en-US" dirty="0"/>
              <a:t>O and OH</a:t>
            </a:r>
            <a:r>
              <a:rPr lang="en-US" baseline="30000" dirty="0"/>
              <a:t>-</a:t>
            </a:r>
            <a:r>
              <a:rPr lang="en-US" dirty="0"/>
              <a:t> directly, the simplest technique is to first</a:t>
            </a:r>
          </a:p>
          <a:p>
            <a:pPr>
              <a:buFontTx/>
              <a:buNone/>
            </a:pPr>
            <a:r>
              <a:rPr lang="en-US" dirty="0"/>
              <a:t>	balance the reaction as if it occurred in acidic solution, and then perform the "conversion" (described on the next slide) to adjust it to conform to conditions in basic solution.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SWBAT</a:t>
            </a:r>
          </a:p>
          <a:p>
            <a:r>
              <a:rPr lang="en-US" dirty="0" smtClean="0"/>
              <a:t>Work through the steps of the Ion Electron Method for solving </a:t>
            </a:r>
            <a:r>
              <a:rPr lang="en-US" dirty="0" err="1" smtClean="0"/>
              <a:t>Redox</a:t>
            </a:r>
            <a:r>
              <a:rPr lang="en-US" dirty="0" smtClean="0"/>
              <a:t> equations in acidic and basic conditions.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Balance the Reaction in a Basic Solution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				Pb </a:t>
            </a:r>
            <a:r>
              <a:rPr lang="en-US">
                <a:ea typeface="Arial" charset="0"/>
                <a:cs typeface="Arial" charset="0"/>
              </a:rPr>
              <a:t>→</a:t>
            </a:r>
            <a:r>
              <a:rPr lang="en-US"/>
              <a:t> PbO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First we balance it as if it occurred in an acidic solution.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	H</a:t>
            </a:r>
            <a:r>
              <a:rPr lang="en-US" baseline="-25000"/>
              <a:t>2</a:t>
            </a:r>
            <a:r>
              <a:rPr lang="en-US"/>
              <a:t>0 + Pb </a:t>
            </a:r>
            <a:r>
              <a:rPr lang="en-US">
                <a:ea typeface="Arial" charset="0"/>
                <a:cs typeface="Arial" charset="0"/>
              </a:rPr>
              <a:t>→</a:t>
            </a:r>
            <a:r>
              <a:rPr lang="en-US"/>
              <a:t> PbO + 2H</a:t>
            </a:r>
            <a:r>
              <a:rPr lang="en-US" baseline="30000"/>
              <a:t>+</a:t>
            </a:r>
            <a:r>
              <a:rPr lang="en-US"/>
              <a:t> + 2e</a:t>
            </a:r>
            <a:r>
              <a:rPr lang="en-US" baseline="30000"/>
              <a:t>-</a:t>
            </a:r>
            <a:endParaRPr lang="en-US"/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Add water to balance the oxygens, add H</a:t>
            </a:r>
            <a:r>
              <a:rPr lang="en-US" baseline="30000"/>
              <a:t>+</a:t>
            </a:r>
            <a:r>
              <a:rPr lang="en-US"/>
              <a:t> to balance the H’s then add e- to balance the charge.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/>
              <a:t>The conversion to basic solution follows these three steps:</a:t>
            </a:r>
            <a:br>
              <a:rPr lang="en-US" sz="3200" b="1" i="1"/>
            </a:br>
            <a:endParaRPr lang="en-US" sz="3200" b="1" i="1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r>
              <a:rPr lang="en-US" b="1"/>
              <a:t>Step 1 </a:t>
            </a:r>
          </a:p>
          <a:p>
            <a:r>
              <a:rPr lang="en-US"/>
              <a:t>For each H+ that must be eliminated from the equation, add an OH</a:t>
            </a:r>
            <a:r>
              <a:rPr lang="en-US" baseline="30000"/>
              <a:t>-</a:t>
            </a:r>
            <a:r>
              <a:rPr lang="en-US"/>
              <a:t> to both sides of the equation.</a:t>
            </a:r>
            <a:r>
              <a:rPr lang="en-US" i="1"/>
              <a:t> </a:t>
            </a:r>
          </a:p>
          <a:p>
            <a:r>
              <a:rPr lang="en-US"/>
              <a:t>In this example, we have to eliminate 2H</a:t>
            </a:r>
            <a:r>
              <a:rPr lang="en-US" baseline="30000"/>
              <a:t>+</a:t>
            </a:r>
            <a:r>
              <a:rPr lang="en-US"/>
              <a:t>, so we add 2OH</a:t>
            </a:r>
            <a:r>
              <a:rPr lang="en-US" baseline="30000"/>
              <a:t>-</a:t>
            </a:r>
            <a:r>
              <a:rPr lang="en-US"/>
              <a:t> to each side.</a:t>
            </a:r>
          </a:p>
          <a:p>
            <a:endParaRPr lang="en-US"/>
          </a:p>
          <a:p>
            <a:pPr>
              <a:buFontTx/>
              <a:buNone/>
            </a:pPr>
            <a:r>
              <a:rPr lang="en-US" sz="2800"/>
              <a:t>H</a:t>
            </a:r>
            <a:r>
              <a:rPr lang="en-US" sz="2800" baseline="-25000"/>
              <a:t>2</a:t>
            </a:r>
            <a:r>
              <a:rPr lang="en-US" sz="2800"/>
              <a:t>0 + Pb + 2OH- </a:t>
            </a:r>
            <a:r>
              <a:rPr lang="en-US" sz="2800">
                <a:ea typeface="Arial" charset="0"/>
                <a:cs typeface="Arial" charset="0"/>
              </a:rPr>
              <a:t>→</a:t>
            </a:r>
            <a:r>
              <a:rPr lang="en-US" sz="2800"/>
              <a:t> PbO + 2H</a:t>
            </a:r>
            <a:r>
              <a:rPr lang="en-US" sz="2800" baseline="30000"/>
              <a:t>+</a:t>
            </a:r>
            <a:r>
              <a:rPr lang="en-US" sz="2800"/>
              <a:t> + 2OH</a:t>
            </a:r>
            <a:r>
              <a:rPr lang="en-US" sz="2800" baseline="30000"/>
              <a:t>-</a:t>
            </a:r>
            <a:r>
              <a:rPr lang="en-US" sz="2800"/>
              <a:t> + 2e-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b="1"/>
              <a:t>Step 2 </a:t>
            </a:r>
          </a:p>
          <a:p>
            <a:r>
              <a:rPr lang="en-US"/>
              <a:t>Combine H</a:t>
            </a:r>
            <a:r>
              <a:rPr lang="en-US" baseline="30000"/>
              <a:t>+</a:t>
            </a:r>
            <a:r>
              <a:rPr lang="en-US"/>
              <a:t> and OH</a:t>
            </a:r>
            <a:r>
              <a:rPr lang="en-US" baseline="30000"/>
              <a:t>-</a:t>
            </a:r>
            <a:r>
              <a:rPr lang="en-US"/>
              <a:t> to form H</a:t>
            </a:r>
            <a:r>
              <a:rPr lang="en-US" baseline="-25000"/>
              <a:t>2</a:t>
            </a:r>
            <a:r>
              <a:rPr lang="en-US"/>
              <a:t>0.</a:t>
            </a:r>
            <a:r>
              <a:rPr lang="en-US" i="1"/>
              <a:t> </a:t>
            </a:r>
          </a:p>
          <a:p>
            <a:r>
              <a:rPr lang="en-US"/>
              <a:t>We have 2H</a:t>
            </a:r>
            <a:r>
              <a:rPr lang="en-US" baseline="30000"/>
              <a:t>+</a:t>
            </a:r>
            <a:r>
              <a:rPr lang="en-US"/>
              <a:t> and 2OH</a:t>
            </a:r>
            <a:r>
              <a:rPr lang="en-US" baseline="30000"/>
              <a:t>-</a:t>
            </a:r>
            <a:r>
              <a:rPr lang="en-US"/>
              <a:t> on the right, which creates 2H</a:t>
            </a:r>
            <a:r>
              <a:rPr lang="en-US" baseline="-25000"/>
              <a:t>2</a:t>
            </a:r>
            <a:r>
              <a:rPr lang="en-US"/>
              <a:t>0.</a:t>
            </a:r>
          </a:p>
          <a:p>
            <a:endParaRPr lang="en-US"/>
          </a:p>
          <a:p>
            <a:pPr>
              <a:buFontTx/>
              <a:buNone/>
            </a:pPr>
            <a:r>
              <a:rPr lang="en-US" sz="2800"/>
              <a:t>H</a:t>
            </a:r>
            <a:r>
              <a:rPr lang="en-US" sz="2800" baseline="-25000"/>
              <a:t>2</a:t>
            </a:r>
            <a:r>
              <a:rPr lang="en-US" sz="2800"/>
              <a:t>0 + Pb + 2OH- </a:t>
            </a:r>
            <a:r>
              <a:rPr lang="en-US" sz="2800">
                <a:ea typeface="Arial" charset="0"/>
                <a:cs typeface="Arial" charset="0"/>
              </a:rPr>
              <a:t>→</a:t>
            </a:r>
            <a:r>
              <a:rPr lang="en-US" sz="2800"/>
              <a:t> PbO + 2H</a:t>
            </a:r>
            <a:r>
              <a:rPr lang="en-US" sz="2800" baseline="-25000"/>
              <a:t>2</a:t>
            </a:r>
            <a:r>
              <a:rPr lang="en-US" sz="2800"/>
              <a:t>O + 2e-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Step 3 </a:t>
            </a:r>
          </a:p>
          <a:p>
            <a:r>
              <a:rPr lang="en-US"/>
              <a:t>Cancel any H</a:t>
            </a:r>
            <a:r>
              <a:rPr lang="en-US" baseline="-25000"/>
              <a:t>2</a:t>
            </a:r>
            <a:r>
              <a:rPr lang="en-US"/>
              <a:t>0 that are the same on both sides.</a:t>
            </a:r>
            <a:r>
              <a:rPr lang="en-US" i="1"/>
              <a:t> </a:t>
            </a:r>
          </a:p>
          <a:p>
            <a:r>
              <a:rPr lang="en-US"/>
              <a:t>We can cancel one H</a:t>
            </a:r>
            <a:r>
              <a:rPr lang="en-US" baseline="-25000"/>
              <a:t>2</a:t>
            </a:r>
            <a:r>
              <a:rPr lang="en-US"/>
              <a:t>0 from each side. </a:t>
            </a:r>
          </a:p>
          <a:p>
            <a:endParaRPr lang="en-US"/>
          </a:p>
          <a:p>
            <a:r>
              <a:rPr lang="en-US"/>
              <a:t>The final balanced half-reaction in basic solution is:</a:t>
            </a:r>
          </a:p>
          <a:p>
            <a:r>
              <a:rPr lang="en-US"/>
              <a:t>Pb + 2OH- </a:t>
            </a:r>
            <a:r>
              <a:rPr lang="en-US">
                <a:ea typeface="Arial" charset="0"/>
                <a:cs typeface="Arial" charset="0"/>
              </a:rPr>
              <a:t>→</a:t>
            </a:r>
            <a:r>
              <a:rPr lang="en-US"/>
              <a:t> PbO + H</a:t>
            </a:r>
            <a:r>
              <a:rPr lang="en-US" baseline="-25000"/>
              <a:t>2</a:t>
            </a:r>
            <a:r>
              <a:rPr lang="en-US"/>
              <a:t>O + 2e-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Practice Problem #2 (in basic solution)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MnO</a:t>
            </a:r>
            <a:r>
              <a:rPr lang="en-US" baseline="-25000"/>
              <a:t>4</a:t>
            </a:r>
            <a:r>
              <a:rPr lang="en-US"/>
              <a:t> </a:t>
            </a:r>
            <a:r>
              <a:rPr lang="en-US" baseline="30000"/>
              <a:t>-1</a:t>
            </a:r>
            <a:r>
              <a:rPr lang="en-US"/>
              <a:t>  +  I</a:t>
            </a:r>
            <a:r>
              <a:rPr lang="en-US" baseline="30000"/>
              <a:t>-1</a:t>
            </a:r>
            <a:r>
              <a:rPr lang="en-US"/>
              <a:t>  </a:t>
            </a:r>
            <a:r>
              <a:rPr lang="en-US">
                <a:ea typeface="Arial" charset="0"/>
                <a:cs typeface="Arial" charset="0"/>
              </a:rPr>
              <a:t>→ </a:t>
            </a:r>
            <a:r>
              <a:rPr lang="en-US"/>
              <a:t>MnO</a:t>
            </a:r>
            <a:r>
              <a:rPr lang="en-US" baseline="-25000"/>
              <a:t>2</a:t>
            </a:r>
            <a:r>
              <a:rPr lang="en-US"/>
              <a:t>  +  I</a:t>
            </a:r>
            <a:r>
              <a:rPr lang="en-US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Practice Problem #2 Answer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		</a:t>
            </a:r>
            <a:r>
              <a:rPr lang="en-US" sz="2400" dirty="0"/>
              <a:t>2MnO</a:t>
            </a:r>
            <a:r>
              <a:rPr lang="en-US" sz="2400" baseline="-25000" dirty="0"/>
              <a:t>4</a:t>
            </a:r>
            <a:r>
              <a:rPr lang="en-US" sz="2400" dirty="0"/>
              <a:t> </a:t>
            </a:r>
            <a:r>
              <a:rPr lang="en-US" sz="2400" baseline="30000" dirty="0"/>
              <a:t>-1</a:t>
            </a:r>
            <a:r>
              <a:rPr lang="en-US" sz="2400" dirty="0"/>
              <a:t>  +  6 I</a:t>
            </a:r>
            <a:r>
              <a:rPr lang="en-US" sz="2400" baseline="30000" dirty="0"/>
              <a:t>-1</a:t>
            </a:r>
            <a:r>
              <a:rPr lang="en-US" sz="2400" dirty="0"/>
              <a:t> + 4</a:t>
            </a:r>
            <a:r>
              <a:rPr lang="en-US" sz="2400" dirty="0">
                <a:ea typeface="Arial" charset="0"/>
                <a:cs typeface="Arial" charset="0"/>
              </a:rPr>
              <a:t>H</a:t>
            </a:r>
            <a:r>
              <a:rPr lang="en-US" sz="2400" baseline="-25000" dirty="0">
                <a:ea typeface="Arial" charset="0"/>
                <a:cs typeface="Arial" charset="0"/>
              </a:rPr>
              <a:t>2</a:t>
            </a:r>
            <a:r>
              <a:rPr lang="en-US" sz="2400" dirty="0">
                <a:ea typeface="Arial" charset="0"/>
                <a:cs typeface="Arial" charset="0"/>
              </a:rPr>
              <a:t>O</a:t>
            </a:r>
            <a:r>
              <a:rPr lang="en-US" sz="2400" dirty="0"/>
              <a:t> </a:t>
            </a:r>
            <a:r>
              <a:rPr lang="en-US" sz="2400" dirty="0">
                <a:ea typeface="Arial" charset="0"/>
                <a:cs typeface="Arial" charset="0"/>
              </a:rPr>
              <a:t>→ 2</a:t>
            </a:r>
            <a:r>
              <a:rPr lang="en-US" sz="2400" dirty="0"/>
              <a:t>MnO</a:t>
            </a:r>
            <a:r>
              <a:rPr lang="en-US" sz="2400" baseline="-25000" dirty="0"/>
              <a:t>2</a:t>
            </a:r>
            <a:r>
              <a:rPr lang="en-US" sz="2400" dirty="0"/>
              <a:t>  +  3 I</a:t>
            </a:r>
            <a:r>
              <a:rPr lang="en-US" sz="2400" baseline="-25000" dirty="0"/>
              <a:t>2</a:t>
            </a:r>
            <a:r>
              <a:rPr lang="en-US" sz="2400" dirty="0"/>
              <a:t>  + 8OH</a:t>
            </a:r>
            <a:r>
              <a:rPr lang="en-US" sz="2400" baseline="30000" dirty="0"/>
              <a:t>-</a:t>
            </a:r>
            <a:r>
              <a:rPr lang="en-US" sz="2400" baseline="30000" dirty="0" smtClean="0"/>
              <a:t>1</a:t>
            </a:r>
            <a:endParaRPr lang="en-US" sz="2400" dirty="0" smtClean="0"/>
          </a:p>
          <a:p>
            <a:pPr>
              <a:buFontTx/>
              <a:buNone/>
            </a:pPr>
            <a:endParaRPr lang="en-US" sz="2400" baseline="-25000" dirty="0" smtClean="0"/>
          </a:p>
          <a:p>
            <a:pPr>
              <a:buFontTx/>
              <a:buNone/>
            </a:pPr>
            <a:r>
              <a:rPr lang="en-US" sz="2400" dirty="0" smtClean="0"/>
              <a:t>Worked example is on the next several slides</a:t>
            </a:r>
            <a:endParaRPr lang="en-US" sz="2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Practice Problem #2</a:t>
            </a:r>
            <a:r>
              <a:rPr lang="en-US" sz="3600" dirty="0" smtClean="0"/>
              <a:t>  Answer</a:t>
            </a:r>
            <a:endParaRPr lang="en-US" sz="36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Separate the reaction into 2 half reactions:</a:t>
            </a:r>
          </a:p>
          <a:p>
            <a:pPr>
              <a:buFontTx/>
              <a:buNone/>
            </a:pPr>
            <a:r>
              <a:rPr lang="en-US"/>
              <a:t>			  </a:t>
            </a:r>
            <a:r>
              <a:rPr lang="en-US" sz="2400"/>
              <a:t>MnO</a:t>
            </a:r>
            <a:r>
              <a:rPr lang="en-US" sz="2400" baseline="-25000"/>
              <a:t>4</a:t>
            </a:r>
            <a:r>
              <a:rPr lang="en-US" sz="2400"/>
              <a:t> </a:t>
            </a:r>
            <a:r>
              <a:rPr lang="en-US" sz="2400" baseline="30000"/>
              <a:t>-1</a:t>
            </a:r>
            <a:r>
              <a:rPr lang="en-US" sz="2400"/>
              <a:t>  </a:t>
            </a:r>
            <a:r>
              <a:rPr lang="en-US" sz="2400">
                <a:ea typeface="Arial" charset="0"/>
                <a:cs typeface="Arial" charset="0"/>
              </a:rPr>
              <a:t>→ 2</a:t>
            </a:r>
            <a:r>
              <a:rPr lang="en-US" sz="2400"/>
              <a:t>MnO</a:t>
            </a:r>
            <a:r>
              <a:rPr lang="en-US" sz="2400" baseline="-25000"/>
              <a:t>2</a:t>
            </a:r>
            <a:endParaRPr lang="en-US" sz="2400"/>
          </a:p>
          <a:p>
            <a:pPr>
              <a:buFontTx/>
              <a:buNone/>
            </a:pPr>
            <a:r>
              <a:rPr lang="en-US" sz="2400" baseline="-25000"/>
              <a:t>				</a:t>
            </a:r>
            <a:r>
              <a:rPr lang="en-US" sz="2400"/>
              <a:t> I </a:t>
            </a:r>
            <a:r>
              <a:rPr lang="en-US" sz="2400" baseline="30000"/>
              <a:t>-1</a:t>
            </a:r>
            <a:r>
              <a:rPr lang="en-US" sz="2400"/>
              <a:t> </a:t>
            </a:r>
            <a:r>
              <a:rPr lang="en-US" sz="2400">
                <a:ea typeface="Arial" charset="0"/>
                <a:cs typeface="Arial" charset="0"/>
              </a:rPr>
              <a:t>→ </a:t>
            </a:r>
            <a:r>
              <a:rPr lang="en-US" sz="2400"/>
              <a:t>I</a:t>
            </a:r>
            <a:r>
              <a:rPr lang="en-US" sz="2400" baseline="-25000"/>
              <a:t>2</a:t>
            </a:r>
            <a:endParaRPr lang="en-US" sz="2400"/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400"/>
              <a:t>Balance the atoms: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400"/>
              <a:t>		MnO</a:t>
            </a:r>
            <a:r>
              <a:rPr lang="en-US" sz="2400" baseline="-25000"/>
              <a:t>4</a:t>
            </a:r>
            <a:r>
              <a:rPr lang="en-US" sz="2400"/>
              <a:t> </a:t>
            </a:r>
            <a:r>
              <a:rPr lang="en-US" sz="2400" baseline="30000"/>
              <a:t>-1</a:t>
            </a:r>
            <a:r>
              <a:rPr lang="en-US" sz="2400"/>
              <a:t>  + 2</a:t>
            </a:r>
            <a:r>
              <a:rPr lang="en-US" sz="2400">
                <a:ea typeface="Arial" charset="0"/>
                <a:cs typeface="Arial" charset="0"/>
              </a:rPr>
              <a:t>H</a:t>
            </a:r>
            <a:r>
              <a:rPr lang="en-US" sz="2400" baseline="-25000">
                <a:ea typeface="Arial" charset="0"/>
                <a:cs typeface="Arial" charset="0"/>
              </a:rPr>
              <a:t>2</a:t>
            </a:r>
            <a:r>
              <a:rPr lang="en-US" sz="2400">
                <a:ea typeface="Arial" charset="0"/>
                <a:cs typeface="Arial" charset="0"/>
              </a:rPr>
              <a:t>O</a:t>
            </a:r>
            <a:r>
              <a:rPr lang="en-US" sz="2400"/>
              <a:t> </a:t>
            </a:r>
            <a:r>
              <a:rPr lang="en-US" sz="2400">
                <a:ea typeface="Arial" charset="0"/>
                <a:cs typeface="Arial" charset="0"/>
              </a:rPr>
              <a:t>→ </a:t>
            </a:r>
            <a:r>
              <a:rPr lang="en-US" sz="2400"/>
              <a:t>MnO</a:t>
            </a:r>
            <a:r>
              <a:rPr lang="en-US" sz="2400" baseline="-25000"/>
              <a:t>2</a:t>
            </a:r>
            <a:r>
              <a:rPr lang="en-US" sz="2400"/>
              <a:t>  +  4OH</a:t>
            </a:r>
            <a:r>
              <a:rPr lang="en-US" sz="2400" baseline="30000"/>
              <a:t>-1</a:t>
            </a:r>
            <a:endParaRPr lang="en-US" sz="2400"/>
          </a:p>
          <a:p>
            <a:pPr>
              <a:buFontTx/>
              <a:buNone/>
            </a:pPr>
            <a:r>
              <a:rPr lang="en-US" sz="2400"/>
              <a:t>				2 I</a:t>
            </a:r>
            <a:r>
              <a:rPr lang="en-US" sz="2400" baseline="30000"/>
              <a:t>-1</a:t>
            </a:r>
            <a:r>
              <a:rPr lang="en-US" sz="2400"/>
              <a:t> </a:t>
            </a:r>
            <a:r>
              <a:rPr lang="en-US" sz="2400">
                <a:ea typeface="Arial" charset="0"/>
                <a:cs typeface="Arial" charset="0"/>
              </a:rPr>
              <a:t>→ </a:t>
            </a:r>
            <a:r>
              <a:rPr lang="en-US" sz="2400"/>
              <a:t>I</a:t>
            </a:r>
            <a:r>
              <a:rPr lang="en-US" sz="2400" baseline="-25000"/>
              <a:t>2</a:t>
            </a:r>
            <a:endParaRPr lang="en-US" sz="2400"/>
          </a:p>
          <a:p>
            <a:pPr>
              <a:buFontTx/>
              <a:buNone/>
            </a:pPr>
            <a:endParaRPr lang="en-US" sz="2400" baseline="-25000"/>
          </a:p>
          <a:p>
            <a:pPr>
              <a:buFontTx/>
              <a:buNone/>
            </a:pPr>
            <a:endParaRPr lang="en-US" sz="2400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Balance the charge:</a:t>
            </a:r>
          </a:p>
          <a:p>
            <a:pPr>
              <a:buFontTx/>
              <a:buNone/>
            </a:pPr>
            <a:r>
              <a:rPr lang="en-US" sz="2800"/>
              <a:t>	3e</a:t>
            </a:r>
            <a:r>
              <a:rPr lang="en-US" sz="2800" baseline="30000"/>
              <a:t>-</a:t>
            </a:r>
            <a:r>
              <a:rPr lang="en-US" sz="2800"/>
              <a:t> + MnO</a:t>
            </a:r>
            <a:r>
              <a:rPr lang="en-US" sz="2800" baseline="-25000"/>
              <a:t>4</a:t>
            </a:r>
            <a:r>
              <a:rPr lang="en-US" sz="2800"/>
              <a:t> </a:t>
            </a:r>
            <a:r>
              <a:rPr lang="en-US" sz="2800" baseline="30000"/>
              <a:t>-1</a:t>
            </a:r>
            <a:r>
              <a:rPr lang="en-US" sz="2800"/>
              <a:t>  + 2</a:t>
            </a:r>
            <a:r>
              <a:rPr lang="en-US" sz="2800">
                <a:ea typeface="Arial" charset="0"/>
                <a:cs typeface="Arial" charset="0"/>
              </a:rPr>
              <a:t>H</a:t>
            </a:r>
            <a:r>
              <a:rPr lang="en-US" sz="2800" baseline="-25000">
                <a:ea typeface="Arial" charset="0"/>
                <a:cs typeface="Arial" charset="0"/>
              </a:rPr>
              <a:t>2</a:t>
            </a:r>
            <a:r>
              <a:rPr lang="en-US" sz="2800">
                <a:ea typeface="Arial" charset="0"/>
                <a:cs typeface="Arial" charset="0"/>
              </a:rPr>
              <a:t>O</a:t>
            </a:r>
            <a:r>
              <a:rPr lang="en-US" sz="2800"/>
              <a:t> </a:t>
            </a:r>
            <a:r>
              <a:rPr lang="en-US" sz="2800">
                <a:ea typeface="Arial" charset="0"/>
                <a:cs typeface="Arial" charset="0"/>
              </a:rPr>
              <a:t>→ </a:t>
            </a:r>
            <a:r>
              <a:rPr lang="en-US" sz="2800"/>
              <a:t>MnO</a:t>
            </a:r>
            <a:r>
              <a:rPr lang="en-US" sz="2800" baseline="-25000"/>
              <a:t>2</a:t>
            </a:r>
            <a:r>
              <a:rPr lang="en-US" sz="2800"/>
              <a:t>  +  4OH</a:t>
            </a:r>
            <a:r>
              <a:rPr lang="en-US" sz="2800" baseline="30000"/>
              <a:t>-1</a:t>
            </a:r>
            <a:endParaRPr lang="en-US" sz="2800"/>
          </a:p>
          <a:p>
            <a:pPr>
              <a:buFontTx/>
              <a:buNone/>
            </a:pPr>
            <a:r>
              <a:rPr lang="en-US" sz="2800"/>
              <a:t>				2 I</a:t>
            </a:r>
            <a:r>
              <a:rPr lang="en-US" sz="2800" baseline="30000"/>
              <a:t>-1</a:t>
            </a:r>
            <a:r>
              <a:rPr lang="en-US" sz="2800"/>
              <a:t> </a:t>
            </a:r>
            <a:r>
              <a:rPr lang="en-US" sz="2800">
                <a:ea typeface="Arial" charset="0"/>
                <a:cs typeface="Arial" charset="0"/>
              </a:rPr>
              <a:t>→ </a:t>
            </a:r>
            <a:r>
              <a:rPr lang="en-US" sz="2800"/>
              <a:t>I</a:t>
            </a:r>
            <a:r>
              <a:rPr lang="en-US" sz="2800" baseline="-25000"/>
              <a:t>2</a:t>
            </a:r>
            <a:r>
              <a:rPr lang="en-US" sz="2800"/>
              <a:t> + 2e</a:t>
            </a:r>
            <a:r>
              <a:rPr lang="en-US" sz="2800" baseline="30000"/>
              <a:t>-</a:t>
            </a: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Multiply to make the e</a:t>
            </a:r>
            <a:r>
              <a:rPr lang="en-US" sz="2800" baseline="30000"/>
              <a:t>-</a:t>
            </a:r>
            <a:r>
              <a:rPr lang="en-US" sz="2800"/>
              <a:t> the same in both reactions:</a:t>
            </a:r>
          </a:p>
          <a:p>
            <a:pPr>
              <a:buFontTx/>
              <a:buNone/>
            </a:pPr>
            <a:r>
              <a:rPr lang="en-US" sz="2800"/>
              <a:t>	</a:t>
            </a:r>
          </a:p>
          <a:p>
            <a:pPr>
              <a:buFontTx/>
              <a:buNone/>
            </a:pPr>
            <a:r>
              <a:rPr lang="en-US" sz="2800"/>
              <a:t>	2(3e</a:t>
            </a:r>
            <a:r>
              <a:rPr lang="en-US" sz="2800" baseline="30000"/>
              <a:t>-</a:t>
            </a:r>
            <a:r>
              <a:rPr lang="en-US" sz="2800"/>
              <a:t> + MnO</a:t>
            </a:r>
            <a:r>
              <a:rPr lang="en-US" sz="2800" baseline="-25000"/>
              <a:t>4</a:t>
            </a:r>
            <a:r>
              <a:rPr lang="en-US" sz="2800"/>
              <a:t> </a:t>
            </a:r>
            <a:r>
              <a:rPr lang="en-US" sz="2800" baseline="30000"/>
              <a:t>-1</a:t>
            </a:r>
            <a:r>
              <a:rPr lang="en-US" sz="2800"/>
              <a:t>  + 2</a:t>
            </a:r>
            <a:r>
              <a:rPr lang="en-US" sz="2800">
                <a:ea typeface="Arial" charset="0"/>
                <a:cs typeface="Arial" charset="0"/>
              </a:rPr>
              <a:t>H</a:t>
            </a:r>
            <a:r>
              <a:rPr lang="en-US" sz="2800" baseline="-25000">
                <a:ea typeface="Arial" charset="0"/>
                <a:cs typeface="Arial" charset="0"/>
              </a:rPr>
              <a:t>2</a:t>
            </a:r>
            <a:r>
              <a:rPr lang="en-US" sz="2800">
                <a:ea typeface="Arial" charset="0"/>
                <a:cs typeface="Arial" charset="0"/>
              </a:rPr>
              <a:t>O</a:t>
            </a:r>
            <a:r>
              <a:rPr lang="en-US" sz="2800"/>
              <a:t> </a:t>
            </a:r>
            <a:r>
              <a:rPr lang="en-US" sz="2800">
                <a:ea typeface="Arial" charset="0"/>
                <a:cs typeface="Arial" charset="0"/>
              </a:rPr>
              <a:t>→ </a:t>
            </a:r>
            <a:r>
              <a:rPr lang="en-US" sz="2800"/>
              <a:t>MnO</a:t>
            </a:r>
            <a:r>
              <a:rPr lang="en-US" sz="2800" baseline="-25000"/>
              <a:t>2</a:t>
            </a:r>
            <a:r>
              <a:rPr lang="en-US" sz="2800"/>
              <a:t>  +  4OH</a:t>
            </a:r>
            <a:r>
              <a:rPr lang="en-US" sz="2800" baseline="30000"/>
              <a:t>-1</a:t>
            </a:r>
            <a:r>
              <a:rPr lang="en-US" sz="2800"/>
              <a:t>)</a:t>
            </a:r>
          </a:p>
          <a:p>
            <a:pPr>
              <a:buFontTx/>
              <a:buNone/>
            </a:pPr>
            <a:r>
              <a:rPr lang="en-US" sz="2800"/>
              <a:t>				3(2 I</a:t>
            </a:r>
            <a:r>
              <a:rPr lang="en-US" sz="2800" baseline="30000"/>
              <a:t>-1</a:t>
            </a:r>
            <a:r>
              <a:rPr lang="en-US" sz="2800"/>
              <a:t> </a:t>
            </a:r>
            <a:r>
              <a:rPr lang="en-US" sz="2800">
                <a:ea typeface="Arial" charset="0"/>
                <a:cs typeface="Arial" charset="0"/>
              </a:rPr>
              <a:t>→ </a:t>
            </a:r>
            <a:r>
              <a:rPr lang="en-US" sz="2800"/>
              <a:t>I</a:t>
            </a:r>
            <a:r>
              <a:rPr lang="en-US" sz="2800" baseline="-25000"/>
              <a:t>2</a:t>
            </a:r>
            <a:r>
              <a:rPr lang="en-US" sz="2800"/>
              <a:t> + 2e</a:t>
            </a:r>
            <a:r>
              <a:rPr lang="en-US" sz="2800" baseline="30000"/>
              <a:t>-</a:t>
            </a:r>
            <a:r>
              <a:rPr lang="en-US" sz="2800"/>
              <a:t>)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/>
              <a:t>The half reactions become:</a:t>
            </a:r>
          </a:p>
          <a:p>
            <a:pPr>
              <a:buFontTx/>
              <a:buNone/>
            </a:pPr>
            <a:r>
              <a:rPr lang="en-US" sz="2800"/>
              <a:t>	6e</a:t>
            </a:r>
            <a:r>
              <a:rPr lang="en-US" sz="2800" baseline="30000"/>
              <a:t>-</a:t>
            </a:r>
            <a:r>
              <a:rPr lang="en-US" sz="2800"/>
              <a:t> + 2MnO</a:t>
            </a:r>
            <a:r>
              <a:rPr lang="en-US" sz="2800" baseline="-25000"/>
              <a:t>4</a:t>
            </a:r>
            <a:r>
              <a:rPr lang="en-US" sz="2800"/>
              <a:t> </a:t>
            </a:r>
            <a:r>
              <a:rPr lang="en-US" sz="2800" baseline="30000"/>
              <a:t>-1</a:t>
            </a:r>
            <a:r>
              <a:rPr lang="en-US" sz="2800"/>
              <a:t>  + 4</a:t>
            </a:r>
            <a:r>
              <a:rPr lang="en-US" sz="2800">
                <a:ea typeface="Arial" charset="0"/>
                <a:cs typeface="Arial" charset="0"/>
              </a:rPr>
              <a:t>H</a:t>
            </a:r>
            <a:r>
              <a:rPr lang="en-US" sz="2800" baseline="-25000">
                <a:ea typeface="Arial" charset="0"/>
                <a:cs typeface="Arial" charset="0"/>
              </a:rPr>
              <a:t>2</a:t>
            </a:r>
            <a:r>
              <a:rPr lang="en-US" sz="2800">
                <a:ea typeface="Arial" charset="0"/>
                <a:cs typeface="Arial" charset="0"/>
              </a:rPr>
              <a:t>O</a:t>
            </a:r>
            <a:r>
              <a:rPr lang="en-US" sz="2800"/>
              <a:t> </a:t>
            </a:r>
            <a:r>
              <a:rPr lang="en-US" sz="2800">
                <a:ea typeface="Arial" charset="0"/>
                <a:cs typeface="Arial" charset="0"/>
              </a:rPr>
              <a:t>→ 2</a:t>
            </a:r>
            <a:r>
              <a:rPr lang="en-US" sz="2800"/>
              <a:t>MnO</a:t>
            </a:r>
            <a:r>
              <a:rPr lang="en-US" sz="2800" baseline="-25000"/>
              <a:t>2</a:t>
            </a:r>
            <a:r>
              <a:rPr lang="en-US" sz="2800"/>
              <a:t>  +  8OH</a:t>
            </a:r>
            <a:r>
              <a:rPr lang="en-US" sz="2800" baseline="30000"/>
              <a:t>-1</a:t>
            </a:r>
            <a:endParaRPr lang="en-US" sz="2800"/>
          </a:p>
          <a:p>
            <a:pPr>
              <a:buFontTx/>
              <a:buNone/>
            </a:pPr>
            <a:r>
              <a:rPr lang="en-US" sz="2800"/>
              <a:t>				6 I</a:t>
            </a:r>
            <a:r>
              <a:rPr lang="en-US" sz="2800" baseline="30000"/>
              <a:t>-1</a:t>
            </a:r>
            <a:r>
              <a:rPr lang="en-US" sz="2800"/>
              <a:t> </a:t>
            </a:r>
            <a:r>
              <a:rPr lang="en-US" sz="2800">
                <a:ea typeface="Arial" charset="0"/>
                <a:cs typeface="Arial" charset="0"/>
              </a:rPr>
              <a:t>→ 3</a:t>
            </a:r>
            <a:r>
              <a:rPr lang="en-US" sz="2800"/>
              <a:t>I</a:t>
            </a:r>
            <a:r>
              <a:rPr lang="en-US" sz="2800" baseline="-25000"/>
              <a:t>2</a:t>
            </a:r>
            <a:r>
              <a:rPr lang="en-US" sz="2800"/>
              <a:t> + 6e</a:t>
            </a:r>
            <a:r>
              <a:rPr lang="en-US" sz="2800" baseline="30000"/>
              <a:t>-</a:t>
            </a:r>
            <a:endParaRPr lang="en-US" sz="2800"/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Answer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Add the reactions together:</a:t>
            </a:r>
          </a:p>
          <a:p>
            <a:pPr>
              <a:buFontTx/>
              <a:buNone/>
            </a:pPr>
            <a:r>
              <a:rPr lang="en-US" sz="2800"/>
              <a:t>6e</a:t>
            </a:r>
            <a:r>
              <a:rPr lang="en-US" sz="2800" baseline="30000"/>
              <a:t>-</a:t>
            </a:r>
            <a:r>
              <a:rPr lang="en-US" sz="2800"/>
              <a:t> + 2MnO</a:t>
            </a:r>
            <a:r>
              <a:rPr lang="en-US" sz="2800" baseline="-25000"/>
              <a:t>4</a:t>
            </a:r>
            <a:r>
              <a:rPr lang="en-US" sz="2800"/>
              <a:t> </a:t>
            </a:r>
            <a:r>
              <a:rPr lang="en-US" sz="2800" baseline="30000"/>
              <a:t>-1</a:t>
            </a:r>
            <a:r>
              <a:rPr lang="en-US" sz="2800"/>
              <a:t>  + 4</a:t>
            </a:r>
            <a:r>
              <a:rPr lang="en-US" sz="2800">
                <a:ea typeface="Arial" charset="0"/>
                <a:cs typeface="Arial" charset="0"/>
              </a:rPr>
              <a:t>H</a:t>
            </a:r>
            <a:r>
              <a:rPr lang="en-US" sz="2800" baseline="-25000">
                <a:ea typeface="Arial" charset="0"/>
                <a:cs typeface="Arial" charset="0"/>
              </a:rPr>
              <a:t>2</a:t>
            </a:r>
            <a:r>
              <a:rPr lang="en-US" sz="2800">
                <a:ea typeface="Arial" charset="0"/>
                <a:cs typeface="Arial" charset="0"/>
              </a:rPr>
              <a:t>O</a:t>
            </a:r>
            <a:r>
              <a:rPr lang="en-US" sz="2800"/>
              <a:t> </a:t>
            </a:r>
            <a:r>
              <a:rPr lang="en-US" sz="2800">
                <a:ea typeface="Arial" charset="0"/>
                <a:cs typeface="Arial" charset="0"/>
              </a:rPr>
              <a:t>→ 2</a:t>
            </a:r>
            <a:r>
              <a:rPr lang="en-US" sz="2800"/>
              <a:t>MnO</a:t>
            </a:r>
            <a:r>
              <a:rPr lang="en-US" sz="2800" baseline="-25000"/>
              <a:t>2</a:t>
            </a:r>
            <a:r>
              <a:rPr lang="en-US" sz="2800"/>
              <a:t>  +  8OH</a:t>
            </a:r>
            <a:r>
              <a:rPr lang="en-US" sz="2800" baseline="30000"/>
              <a:t>-1</a:t>
            </a:r>
            <a:endParaRPr lang="en-US" sz="2800"/>
          </a:p>
          <a:p>
            <a:pPr>
              <a:buFontTx/>
              <a:buNone/>
            </a:pPr>
            <a:r>
              <a:rPr lang="en-US" sz="2800"/>
              <a:t>				6 I</a:t>
            </a:r>
            <a:r>
              <a:rPr lang="en-US" sz="2800" baseline="30000"/>
              <a:t>-1</a:t>
            </a:r>
            <a:r>
              <a:rPr lang="en-US" sz="2800"/>
              <a:t> </a:t>
            </a:r>
            <a:r>
              <a:rPr lang="en-US" sz="2800">
                <a:ea typeface="Arial" charset="0"/>
                <a:cs typeface="Arial" charset="0"/>
              </a:rPr>
              <a:t>→ 3</a:t>
            </a:r>
            <a:r>
              <a:rPr lang="en-US" sz="2800"/>
              <a:t>I</a:t>
            </a:r>
            <a:r>
              <a:rPr lang="en-US" sz="2800" baseline="-25000"/>
              <a:t>2</a:t>
            </a:r>
            <a:r>
              <a:rPr lang="en-US" sz="2800"/>
              <a:t> + 6e</a:t>
            </a:r>
            <a:r>
              <a:rPr lang="en-US" sz="2800" baseline="30000"/>
              <a:t>-</a:t>
            </a:r>
            <a:r>
              <a:rPr lang="en-US" sz="2800"/>
              <a:t>______________________________________</a:t>
            </a:r>
          </a:p>
          <a:p>
            <a:pPr>
              <a:buFontTx/>
              <a:buNone/>
            </a:pPr>
            <a:r>
              <a:rPr lang="en-US" sz="2800"/>
              <a:t>2MnO</a:t>
            </a:r>
            <a:r>
              <a:rPr lang="en-US" sz="2800" baseline="-25000"/>
              <a:t>4</a:t>
            </a:r>
            <a:r>
              <a:rPr lang="en-US" sz="2800"/>
              <a:t> </a:t>
            </a:r>
            <a:r>
              <a:rPr lang="en-US" sz="2800" baseline="30000"/>
              <a:t>-1</a:t>
            </a:r>
            <a:r>
              <a:rPr lang="en-US" sz="2800"/>
              <a:t>  + 4</a:t>
            </a:r>
            <a:r>
              <a:rPr lang="en-US" sz="2800">
                <a:ea typeface="Arial" charset="0"/>
                <a:cs typeface="Arial" charset="0"/>
              </a:rPr>
              <a:t>H</a:t>
            </a:r>
            <a:r>
              <a:rPr lang="en-US" sz="2800" baseline="-25000">
                <a:ea typeface="Arial" charset="0"/>
                <a:cs typeface="Arial" charset="0"/>
              </a:rPr>
              <a:t>2</a:t>
            </a:r>
            <a:r>
              <a:rPr lang="en-US" sz="2800">
                <a:ea typeface="Arial" charset="0"/>
                <a:cs typeface="Arial" charset="0"/>
              </a:rPr>
              <a:t>O</a:t>
            </a:r>
            <a:r>
              <a:rPr lang="en-US" sz="2800"/>
              <a:t> + 6 I</a:t>
            </a:r>
            <a:r>
              <a:rPr lang="en-US" sz="2800" baseline="30000"/>
              <a:t>-1</a:t>
            </a:r>
            <a:r>
              <a:rPr lang="en-US" sz="2800"/>
              <a:t> </a:t>
            </a:r>
            <a:r>
              <a:rPr lang="en-US" sz="2800">
                <a:ea typeface="Arial" charset="0"/>
                <a:cs typeface="Arial" charset="0"/>
              </a:rPr>
              <a:t>→ 2</a:t>
            </a:r>
            <a:r>
              <a:rPr lang="en-US" sz="2800"/>
              <a:t>MnO</a:t>
            </a:r>
            <a:r>
              <a:rPr lang="en-US" sz="2800" baseline="-25000"/>
              <a:t>2</a:t>
            </a:r>
            <a:r>
              <a:rPr lang="en-US" sz="2800"/>
              <a:t>  +  8OH</a:t>
            </a:r>
            <a:r>
              <a:rPr lang="en-US" sz="2800" baseline="30000"/>
              <a:t>-1 +  </a:t>
            </a:r>
            <a:r>
              <a:rPr lang="en-US" sz="2800">
                <a:ea typeface="Arial" charset="0"/>
                <a:cs typeface="Arial" charset="0"/>
              </a:rPr>
              <a:t>3</a:t>
            </a:r>
            <a:r>
              <a:rPr lang="en-US" sz="2800"/>
              <a:t>I</a:t>
            </a:r>
            <a:r>
              <a:rPr lang="en-US" sz="2800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with slide 22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to Check Out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http://fac.swic.edu/clercdg/Chem101_Redox_IonElectronMethod.PDF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the weekend, try the reaction prediction questions at the end of Ch 11 in you UEHB textbook.</a:t>
            </a:r>
          </a:p>
          <a:p>
            <a:r>
              <a:rPr lang="en-US" dirty="0" smtClean="0"/>
              <a:t>Do as much as you can.</a:t>
            </a:r>
          </a:p>
          <a:p>
            <a:r>
              <a:rPr lang="en-US" dirty="0" smtClean="0"/>
              <a:t>If you get frustrated, please stop.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Half Reactions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Write an oxidation and a reduction half reaction.</a:t>
            </a:r>
          </a:p>
          <a:p>
            <a:pPr>
              <a:buFontTx/>
              <a:buNone/>
            </a:pPr>
            <a:r>
              <a:rPr lang="en-US"/>
              <a:t>			Sn</a:t>
            </a:r>
            <a:r>
              <a:rPr lang="en-US" baseline="30000"/>
              <a:t>2+</a:t>
            </a:r>
            <a:r>
              <a:rPr lang="en-US"/>
              <a:t> </a:t>
            </a:r>
            <a:r>
              <a:rPr lang="en-US">
                <a:ea typeface="Arial" charset="0"/>
                <a:cs typeface="Arial" charset="0"/>
              </a:rPr>
              <a:t>→</a:t>
            </a:r>
            <a:r>
              <a:rPr lang="en-US"/>
              <a:t> Sn </a:t>
            </a:r>
            <a:r>
              <a:rPr lang="en-US" baseline="30000"/>
              <a:t>4+</a:t>
            </a:r>
          </a:p>
          <a:p>
            <a:pPr>
              <a:buFontTx/>
              <a:buNone/>
            </a:pPr>
            <a:r>
              <a:rPr lang="en-US"/>
              <a:t>			Hg </a:t>
            </a:r>
            <a:r>
              <a:rPr lang="en-US" baseline="30000"/>
              <a:t>2+</a:t>
            </a:r>
            <a:r>
              <a:rPr lang="en-US"/>
              <a:t> + Cl</a:t>
            </a:r>
            <a:r>
              <a:rPr lang="en-US" baseline="30000"/>
              <a:t>-1</a:t>
            </a:r>
            <a:r>
              <a:rPr lang="en-US"/>
              <a:t> </a:t>
            </a:r>
            <a:r>
              <a:rPr lang="en-US">
                <a:ea typeface="Arial" charset="0"/>
                <a:cs typeface="Arial" charset="0"/>
              </a:rPr>
              <a:t>→</a:t>
            </a:r>
            <a:r>
              <a:rPr lang="en-US"/>
              <a:t> Hg</a:t>
            </a:r>
            <a:r>
              <a:rPr lang="en-US" baseline="-25000"/>
              <a:t>2</a:t>
            </a:r>
            <a:r>
              <a:rPr lang="en-US"/>
              <a:t>Cl</a:t>
            </a:r>
            <a:r>
              <a:rPr lang="en-US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Half Reactions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Balance each half reaction in terms of atoms.</a:t>
            </a:r>
          </a:p>
          <a:p>
            <a:pPr>
              <a:buFontTx/>
              <a:buNone/>
            </a:pPr>
            <a:r>
              <a:rPr lang="en-US"/>
              <a:t>		 		Sn</a:t>
            </a:r>
            <a:r>
              <a:rPr lang="en-US" baseline="30000"/>
              <a:t>2+</a:t>
            </a:r>
            <a:r>
              <a:rPr lang="en-US"/>
              <a:t> </a:t>
            </a:r>
            <a:r>
              <a:rPr lang="en-US">
                <a:ea typeface="Arial" charset="0"/>
                <a:cs typeface="Arial" charset="0"/>
              </a:rPr>
              <a:t>→</a:t>
            </a:r>
            <a:r>
              <a:rPr lang="en-US"/>
              <a:t> Sn </a:t>
            </a:r>
            <a:r>
              <a:rPr lang="en-US" baseline="30000"/>
              <a:t>4+</a:t>
            </a:r>
          </a:p>
          <a:p>
            <a:pPr>
              <a:buFontTx/>
              <a:buNone/>
            </a:pPr>
            <a:r>
              <a:rPr lang="en-US"/>
              <a:t>			2Hg </a:t>
            </a:r>
            <a:r>
              <a:rPr lang="en-US" baseline="30000"/>
              <a:t>2+</a:t>
            </a:r>
            <a:r>
              <a:rPr lang="en-US"/>
              <a:t> + 2Cl</a:t>
            </a:r>
            <a:r>
              <a:rPr lang="en-US" baseline="30000"/>
              <a:t>-1</a:t>
            </a:r>
            <a:r>
              <a:rPr lang="en-US"/>
              <a:t> </a:t>
            </a:r>
            <a:r>
              <a:rPr lang="en-US">
                <a:ea typeface="Arial" charset="0"/>
                <a:cs typeface="Arial" charset="0"/>
              </a:rPr>
              <a:t>→</a:t>
            </a:r>
            <a:r>
              <a:rPr lang="en-US"/>
              <a:t> Hg</a:t>
            </a:r>
            <a:r>
              <a:rPr lang="en-US" baseline="-25000"/>
              <a:t>2</a:t>
            </a:r>
            <a:r>
              <a:rPr lang="en-US"/>
              <a:t>Cl</a:t>
            </a:r>
            <a:r>
              <a:rPr lang="en-US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4000" dirty="0" smtClean="0"/>
              <a:t>Balance Charges</a:t>
            </a:r>
            <a:endParaRPr lang="en-US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/>
              <a:t>Balance charges on opposite sides of each half-reaction equation by adding electrons to the appropriate side.</a:t>
            </a:r>
          </a:p>
          <a:p>
            <a:pPr>
              <a:buFontTx/>
              <a:buNone/>
            </a:pPr>
            <a:r>
              <a:rPr lang="en-US"/>
              <a:t>			 Sn</a:t>
            </a:r>
            <a:r>
              <a:rPr lang="en-US" baseline="30000"/>
              <a:t>2+</a:t>
            </a:r>
            <a:r>
              <a:rPr lang="en-US"/>
              <a:t> </a:t>
            </a:r>
            <a:r>
              <a:rPr lang="en-US">
                <a:ea typeface="Arial" charset="0"/>
                <a:cs typeface="Arial" charset="0"/>
              </a:rPr>
              <a:t>→</a:t>
            </a:r>
            <a:r>
              <a:rPr lang="en-US"/>
              <a:t> Sn </a:t>
            </a:r>
            <a:r>
              <a:rPr lang="en-US" baseline="30000"/>
              <a:t>4+</a:t>
            </a:r>
            <a:r>
              <a:rPr lang="en-US"/>
              <a:t>  + 2e</a:t>
            </a:r>
            <a:r>
              <a:rPr lang="en-US" baseline="30000"/>
              <a:t>-</a:t>
            </a:r>
          </a:p>
          <a:p>
            <a:pPr>
              <a:buFontTx/>
              <a:buNone/>
            </a:pPr>
            <a:r>
              <a:rPr lang="en-US"/>
              <a:t>		2e</a:t>
            </a:r>
            <a:r>
              <a:rPr lang="en-US" baseline="30000"/>
              <a:t>-</a:t>
            </a:r>
            <a:r>
              <a:rPr lang="en-US"/>
              <a:t>  +  2Hg </a:t>
            </a:r>
            <a:r>
              <a:rPr lang="en-US" baseline="30000"/>
              <a:t>2+</a:t>
            </a:r>
            <a:r>
              <a:rPr lang="en-US"/>
              <a:t> + 2Cl</a:t>
            </a:r>
            <a:r>
              <a:rPr lang="en-US" baseline="30000"/>
              <a:t>-1</a:t>
            </a:r>
            <a:r>
              <a:rPr lang="en-US"/>
              <a:t> </a:t>
            </a:r>
            <a:r>
              <a:rPr lang="en-US">
                <a:ea typeface="Arial" charset="0"/>
                <a:cs typeface="Arial" charset="0"/>
              </a:rPr>
              <a:t>→</a:t>
            </a:r>
            <a:r>
              <a:rPr lang="en-US"/>
              <a:t> Hg</a:t>
            </a:r>
            <a:r>
              <a:rPr lang="en-US" baseline="-25000"/>
              <a:t>2</a:t>
            </a:r>
            <a:r>
              <a:rPr lang="en-US"/>
              <a:t>Cl</a:t>
            </a:r>
            <a:r>
              <a:rPr lang="en-US" baseline="-25000"/>
              <a:t>2</a:t>
            </a:r>
          </a:p>
          <a:p>
            <a:pPr>
              <a:buFontTx/>
              <a:buNone/>
            </a:pPr>
            <a:endParaRPr lang="en-US" baseline="-25000"/>
          </a:p>
          <a:p>
            <a:pPr>
              <a:buFontTx/>
              <a:buNone/>
            </a:pPr>
            <a:r>
              <a:rPr lang="en-US" baseline="-25000"/>
              <a:t>(The top reaction ends with a +2 charge on both sides. </a:t>
            </a:r>
          </a:p>
          <a:p>
            <a:pPr>
              <a:buFontTx/>
              <a:buNone/>
            </a:pPr>
            <a:r>
              <a:rPr lang="en-US" baseline="-25000"/>
              <a:t>The bottom reaction has no overall charge after adding electrons)</a:t>
            </a:r>
          </a:p>
          <a:p>
            <a:pPr>
              <a:buFontTx/>
              <a:buNone/>
            </a:pPr>
            <a:endParaRPr lang="en-US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r>
              <a:rPr lang="en-US" sz="4000" dirty="0" smtClean="0"/>
              <a:t>Make Electrons Equal</a:t>
            </a:r>
            <a:endParaRPr lang="en-US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915400" cy="5364163"/>
          </a:xfrm>
        </p:spPr>
        <p:txBody>
          <a:bodyPr/>
          <a:lstStyle/>
          <a:p>
            <a:r>
              <a:rPr lang="en-US"/>
              <a:t>The number of electrons lost in the oxidation half reaction must equal the number of electrons gained in the reduction half reaction. </a:t>
            </a:r>
          </a:p>
          <a:p>
            <a:r>
              <a:rPr lang="en-US"/>
              <a:t>If necessary, multiply each half reaction equation by a stoichiometric coefficient to equalize the number of electrons transferred.</a:t>
            </a:r>
          </a:p>
          <a:p>
            <a:pPr>
              <a:buFontTx/>
              <a:buNone/>
            </a:pPr>
            <a:r>
              <a:rPr lang="en-US"/>
              <a:t>			      </a:t>
            </a:r>
            <a:r>
              <a:rPr lang="en-US" sz="2800"/>
              <a:t>Sn </a:t>
            </a:r>
            <a:r>
              <a:rPr lang="en-US" sz="2800" baseline="30000"/>
              <a:t>2+</a:t>
            </a:r>
            <a:r>
              <a:rPr lang="en-US" sz="2800"/>
              <a:t> </a:t>
            </a:r>
            <a:r>
              <a:rPr lang="en-US" sz="2800">
                <a:ea typeface="Arial" charset="0"/>
                <a:cs typeface="Arial" charset="0"/>
              </a:rPr>
              <a:t>→</a:t>
            </a:r>
            <a:r>
              <a:rPr lang="en-US" sz="2800"/>
              <a:t> Sn </a:t>
            </a:r>
            <a:r>
              <a:rPr lang="en-US" sz="2800" baseline="30000"/>
              <a:t>4+</a:t>
            </a:r>
            <a:r>
              <a:rPr lang="en-US" sz="2800"/>
              <a:t> + 2e-</a:t>
            </a:r>
          </a:p>
          <a:p>
            <a:pPr>
              <a:buFontTx/>
              <a:buNone/>
            </a:pPr>
            <a:r>
              <a:rPr lang="en-US" sz="2800"/>
              <a:t>	2e- + 2Hg </a:t>
            </a:r>
            <a:r>
              <a:rPr lang="en-US" sz="2800" baseline="30000"/>
              <a:t>2+</a:t>
            </a:r>
            <a:r>
              <a:rPr lang="en-US" sz="2800"/>
              <a:t> + 2Cl</a:t>
            </a:r>
            <a:r>
              <a:rPr lang="en-US" sz="2800" baseline="30000"/>
              <a:t>-1</a:t>
            </a:r>
            <a:r>
              <a:rPr lang="en-US" sz="2800"/>
              <a:t> </a:t>
            </a:r>
            <a:r>
              <a:rPr lang="en-US" sz="2800">
                <a:ea typeface="Arial" charset="0"/>
                <a:cs typeface="Arial" charset="0"/>
              </a:rPr>
              <a:t>→</a:t>
            </a:r>
            <a:r>
              <a:rPr lang="en-US" sz="2800"/>
              <a:t> Hg</a:t>
            </a:r>
            <a:r>
              <a:rPr lang="en-US" sz="2800" baseline="-25000"/>
              <a:t>2</a:t>
            </a:r>
            <a:r>
              <a:rPr lang="en-US" sz="2800"/>
              <a:t>Cl</a:t>
            </a:r>
            <a:r>
              <a:rPr lang="en-US" sz="2800" baseline="-25000"/>
              <a:t>2</a:t>
            </a:r>
          </a:p>
          <a:p>
            <a:pPr>
              <a:buFontTx/>
              <a:buNone/>
            </a:pPr>
            <a:r>
              <a:rPr lang="en-US" sz="28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the Reactions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r>
              <a:rPr lang="en-US"/>
              <a:t>Add the resulting half-reactions to obtain the balanced net ionic equation.</a:t>
            </a:r>
          </a:p>
          <a:p>
            <a:pPr>
              <a:buFontTx/>
              <a:buNone/>
            </a:pPr>
            <a:r>
              <a:rPr lang="en-US"/>
              <a:t>	 </a:t>
            </a:r>
            <a:r>
              <a:rPr lang="en-US" sz="2800"/>
              <a:t>Sn </a:t>
            </a:r>
            <a:r>
              <a:rPr lang="en-US" sz="2800" baseline="30000"/>
              <a:t>2+</a:t>
            </a:r>
            <a:r>
              <a:rPr lang="en-US" sz="2800"/>
              <a:t> </a:t>
            </a:r>
            <a:r>
              <a:rPr lang="en-US" sz="2800">
                <a:ea typeface="Arial" charset="0"/>
                <a:cs typeface="Arial" charset="0"/>
              </a:rPr>
              <a:t>→</a:t>
            </a:r>
            <a:r>
              <a:rPr lang="en-US" sz="2800"/>
              <a:t> Sn </a:t>
            </a:r>
            <a:r>
              <a:rPr lang="en-US" sz="2800" baseline="30000"/>
              <a:t>4+</a:t>
            </a:r>
            <a:r>
              <a:rPr lang="en-US" sz="2800"/>
              <a:t> + 2e-</a:t>
            </a:r>
          </a:p>
          <a:p>
            <a:pPr>
              <a:buFontTx/>
              <a:buNone/>
            </a:pPr>
            <a:r>
              <a:rPr lang="en-US" sz="2800"/>
              <a:t>	</a:t>
            </a:r>
            <a:r>
              <a:rPr lang="en-US" sz="2800" u="sng"/>
              <a:t>2e- + 2Hg </a:t>
            </a:r>
            <a:r>
              <a:rPr lang="en-US" sz="2800" u="sng" baseline="30000"/>
              <a:t>2+</a:t>
            </a:r>
            <a:r>
              <a:rPr lang="en-US" sz="2800" u="sng"/>
              <a:t> + 2Cl- </a:t>
            </a:r>
            <a:r>
              <a:rPr lang="en-US" sz="2800" u="sng">
                <a:ea typeface="Arial" charset="0"/>
                <a:cs typeface="Arial" charset="0"/>
              </a:rPr>
              <a:t>→</a:t>
            </a:r>
            <a:r>
              <a:rPr lang="en-US" sz="2800" u="sng"/>
              <a:t> Hg</a:t>
            </a:r>
            <a:r>
              <a:rPr lang="en-US" sz="2800" u="sng" baseline="-25000"/>
              <a:t>2</a:t>
            </a:r>
            <a:r>
              <a:rPr lang="en-US" sz="2800" u="sng"/>
              <a:t>Cl</a:t>
            </a:r>
            <a:r>
              <a:rPr lang="en-US" sz="2800" u="sng" baseline="-25000"/>
              <a:t>2</a:t>
            </a:r>
          </a:p>
          <a:p>
            <a:pPr>
              <a:buFontTx/>
              <a:buNone/>
            </a:pPr>
            <a:r>
              <a:rPr lang="en-US" sz="2800"/>
              <a:t>	2e- + Sn </a:t>
            </a:r>
            <a:r>
              <a:rPr lang="en-US" sz="2800" baseline="30000"/>
              <a:t>2+</a:t>
            </a:r>
            <a:r>
              <a:rPr lang="en-US" sz="2800"/>
              <a:t> + 2Hg </a:t>
            </a:r>
            <a:r>
              <a:rPr lang="en-US" sz="2800" baseline="30000"/>
              <a:t>2+</a:t>
            </a:r>
            <a:r>
              <a:rPr lang="en-US" sz="2800"/>
              <a:t> + 2Cl</a:t>
            </a:r>
            <a:r>
              <a:rPr lang="en-US" sz="2800" baseline="30000"/>
              <a:t>-1</a:t>
            </a:r>
            <a:r>
              <a:rPr lang="en-US" sz="2800"/>
              <a:t> </a:t>
            </a:r>
            <a:r>
              <a:rPr lang="en-US" sz="2800">
                <a:ea typeface="Arial" charset="0"/>
                <a:cs typeface="Arial" charset="0"/>
              </a:rPr>
              <a:t>→</a:t>
            </a:r>
            <a:r>
              <a:rPr lang="en-US" sz="2800"/>
              <a:t> Sn </a:t>
            </a:r>
            <a:r>
              <a:rPr lang="en-US" sz="2800" baseline="30000"/>
              <a:t>4+</a:t>
            </a:r>
            <a:r>
              <a:rPr lang="en-US" sz="2800"/>
              <a:t> + Hg</a:t>
            </a:r>
            <a:r>
              <a:rPr lang="en-US" sz="2800" baseline="-25000"/>
              <a:t>2</a:t>
            </a:r>
            <a:r>
              <a:rPr lang="en-US" sz="2800"/>
              <a:t>Cl</a:t>
            </a:r>
            <a:r>
              <a:rPr lang="en-US" sz="2800" baseline="-25000"/>
              <a:t>2</a:t>
            </a:r>
            <a:r>
              <a:rPr lang="en-US" sz="2800"/>
              <a:t> + 2e-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5947</TotalTime>
  <Words>1735</Words>
  <Application>Microsoft Macintosh PowerPoint</Application>
  <PresentationFormat>On-screen Show (4:3)</PresentationFormat>
  <Paragraphs>203</Paragraphs>
  <Slides>41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Default Design</vt:lpstr>
      <vt:lpstr>Ion Electron Method</vt:lpstr>
      <vt:lpstr>Drill</vt:lpstr>
      <vt:lpstr>Objectives</vt:lpstr>
      <vt:lpstr>Slide 4</vt:lpstr>
      <vt:lpstr>Write Half Reactions</vt:lpstr>
      <vt:lpstr>Balance Half Reactions</vt:lpstr>
      <vt:lpstr>Balance Charges</vt:lpstr>
      <vt:lpstr>Make Electrons Equal</vt:lpstr>
      <vt:lpstr>Add the Reactions</vt:lpstr>
      <vt:lpstr>Cancel Out</vt:lpstr>
      <vt:lpstr>Additional Info</vt:lpstr>
      <vt:lpstr>Practice Problem</vt:lpstr>
      <vt:lpstr>Practice Problem Answer</vt:lpstr>
      <vt:lpstr>Balance Atoms</vt:lpstr>
      <vt:lpstr>Add Electrons</vt:lpstr>
      <vt:lpstr>Final Answer</vt:lpstr>
      <vt:lpstr>Wrap Up</vt:lpstr>
      <vt:lpstr>Acidic Solutions</vt:lpstr>
      <vt:lpstr>If the reaction occurs in acidic solution …</vt:lpstr>
      <vt:lpstr>Acidic Solution</vt:lpstr>
      <vt:lpstr> Use H2O and H+1 to Balance the Equation </vt:lpstr>
      <vt:lpstr>Slide 22</vt:lpstr>
      <vt:lpstr>Slide 23</vt:lpstr>
      <vt:lpstr>Add the 2 half reactions together</vt:lpstr>
      <vt:lpstr>Summary</vt:lpstr>
      <vt:lpstr>Practice Problems</vt:lpstr>
      <vt:lpstr>Practice Problem # 1 Answer</vt:lpstr>
      <vt:lpstr>Basic Solutions</vt:lpstr>
      <vt:lpstr>If the reaction occurs in basic solution …</vt:lpstr>
      <vt:lpstr>Balance the Reaction in a Basic Solution</vt:lpstr>
      <vt:lpstr>The conversion to basic solution follows these three steps: </vt:lpstr>
      <vt:lpstr>Slide 32</vt:lpstr>
      <vt:lpstr>Slide 33</vt:lpstr>
      <vt:lpstr>Practice Problem #2 (in basic solution)</vt:lpstr>
      <vt:lpstr>Practice Problem #2 Answer</vt:lpstr>
      <vt:lpstr>Practice Problem #2  Answer</vt:lpstr>
      <vt:lpstr>Slide 37</vt:lpstr>
      <vt:lpstr>Slide 38</vt:lpstr>
      <vt:lpstr>Final Answer</vt:lpstr>
      <vt:lpstr>Website to Check Out</vt:lpstr>
      <vt:lpstr>Wrap Up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 Electron Method</dc:title>
  <dc:creator>Jodie Molchany</dc:creator>
  <cp:lastModifiedBy>Howard County Administrator</cp:lastModifiedBy>
  <cp:revision>44</cp:revision>
  <dcterms:created xsi:type="dcterms:W3CDTF">2013-03-11T15:55:00Z</dcterms:created>
  <dcterms:modified xsi:type="dcterms:W3CDTF">2013-03-12T00:42:04Z</dcterms:modified>
</cp:coreProperties>
</file>