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52.xml" ContentType="application/vnd.openxmlformats-officedocument.presentationml.slide+xml"/>
  <Override PartName="/ppt/slides/slide49.xml" ContentType="application/vnd.openxmlformats-officedocument.presentationml.slide+xml"/>
  <Override PartName="/ppt/slides/slide68.xml" ContentType="application/vnd.openxmlformats-officedocument.presentationml.slide+xml"/>
  <Override PartName="/ppt/slides/slide33.xml" ContentType="application/vnd.openxmlformats-officedocument.presentationml.slide+xml"/>
  <Default Extension="bin" ContentType="application/vnd.openxmlformats-officedocument.presentationml.printerSettings"/>
  <Override PartName="/ppt/embeddings/oleObject10.bin" ContentType="application/vnd.openxmlformats-officedocument.oleObject"/>
  <Override PartName="/ppt/embeddings/oleObject5.bin" ContentType="application/vnd.openxmlformats-officedocument.oleObject"/>
  <Override PartName="/ppt/notesSlides/notesSlide13.xml" ContentType="application/vnd.openxmlformats-officedocument.presentationml.notesSlide+xml"/>
  <Default Extension="wmf" ContentType="image/x-wmf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56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slides/slide61.xml" ContentType="application/vnd.openxmlformats-officedocument.presentationml.slide+xml"/>
  <Override PartName="/ppt/theme/theme1.xml" ContentType="application/vnd.openxmlformats-officedocument.theme+xml"/>
  <Override PartName="/ppt/embeddings/oleObject9.bin" ContentType="application/vnd.openxmlformats-officedocument.oleObject"/>
  <Override PartName="/ppt/embeddings/oleObject16.bin" ContentType="application/vnd.openxmlformats-officedocument.oleObject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65.xml" ContentType="application/vnd.openxmlformats-officedocument.presentationml.slide+xml"/>
  <Override PartName="/ppt/slides/slide46.xml" ContentType="application/vnd.openxmlformats-officedocument.presentationml.slide+xml"/>
  <Override PartName="/ppt/notesSlides/notesSlide8.xml" ContentType="application/vnd.openxmlformats-officedocument.presentationml.notesSlide+xml"/>
  <Override PartName="/ppt/embeddings/oleObject2.bin" ContentType="application/vnd.openxmlformats-officedocument.oleObject"/>
  <Override PartName="/ppt/slides/slide70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53.xml" ContentType="application/vnd.openxmlformats-officedocument.presentationml.slide+xml"/>
  <Override PartName="/ppt/slides/slide15.xml" ContentType="application/vnd.openxmlformats-officedocument.presentationml.slide+xml"/>
  <Override PartName="/ppt/slides/slide69.xml" ContentType="application/vnd.openxmlformats-officedocument.presentationml.slide+xml"/>
  <Override PartName="/ppt/slides/slide72.xml" ContentType="application/vnd.openxmlformats-officedocument.presentationml.slide+xml"/>
  <Override PartName="/ppt/embeddings/oleObject11.bin" ContentType="application/vnd.openxmlformats-officedocument.oleObject"/>
  <Override PartName="/ppt/slides/slide20.xml" ContentType="application/vnd.openxmlformats-officedocument.presentationml.slide+xml"/>
  <Override PartName="/ppt/embeddings/oleObject6.bin" ContentType="application/vnd.openxmlformats-officedocument.oleObject"/>
  <Override PartName="/ppt/presProps.xml" ContentType="application/vnd.openxmlformats-officedocument.presentationml.presProps+xml"/>
  <Override PartName="/ppt/embeddings/oleObject13.bin" ContentType="application/vnd.openxmlformats-officedocument.oleObject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57.xml" ContentType="application/vnd.openxmlformats-officedocument.presentationml.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slides/slide62.xml" ContentType="application/vnd.openxmlformats-officedocument.presentationml.slid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embeddings/oleObject17.bin" ContentType="application/vnd.openxmlformats-officedocument.oleObject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Default Extension="vml" ContentType="application/vnd.openxmlformats-officedocument.vmlDrawing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31.xml" ContentType="application/vnd.openxmlformats-officedocument.presentationml.slide+xml"/>
  <Override PartName="/ppt/slides/slide28.xml" ContentType="application/vnd.openxmlformats-officedocument.presentationml.slide+xml"/>
  <Override PartName="/ppt/slides/slide50.xml" ContentType="application/vnd.openxmlformats-officedocument.presentationml.slide+xml"/>
  <Override PartName="/ppt/slides/slide66.xml" ContentType="application/vnd.openxmlformats-officedocument.presentationml.slide+xml"/>
  <Override PartName="/ppt/slides/slide47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9.xml" ContentType="application/vnd.openxmlformats-officedocument.presentationml.notesSlide+xml"/>
  <Override PartName="/ppt/embeddings/oleObject3.bin" ContentType="application/vnd.openxmlformats-officedocument.oleObject"/>
  <Override PartName="/ppt/notesSlides/notesSlide23.xml" ContentType="application/vnd.openxmlformats-officedocument.presentationml.notesSlide+xml"/>
  <Override PartName="/ppt/slides/slide71.xml" ContentType="application/vnd.openxmlformats-officedocument.presentationml.slide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54.xml" ContentType="application/vnd.openxmlformats-officedocument.presentationml.slide+xml"/>
  <Override PartName="/ppt/embeddings/oleObject12.bin" ContentType="application/vnd.openxmlformats-officedocument.oleObject"/>
  <Override PartName="/ppt/slides/slide1.xml" ContentType="application/vnd.openxmlformats-officedocument.presentationml.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embeddings/oleObject7.bin" ContentType="application/vnd.openxmlformats-officedocument.oleObject"/>
  <Override PartName="/ppt/embeddings/oleObject14.bin" ContentType="application/vnd.openxmlformats-officedocument.oleObject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slides/slide58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theme/theme3.xml" ContentType="application/vnd.openxmlformats-officedocument.theme+xml"/>
  <Override PartName="/ppt/slides/slide63.xml" ContentType="application/vnd.openxmlformats-officedocument.presentationml.slide+xml"/>
  <Override PartName="/ppt/embeddings/oleObject18.bin" ContentType="application/vnd.openxmlformats-officedocument.oleObject"/>
  <Override PartName="/ppt/notesSlides/notesSlide19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s/slide51.xml" ContentType="application/vnd.openxmlformats-officedocument.presentationml.slide+xml"/>
  <Override PartName="/ppt/slides/slide67.xml" ContentType="application/vnd.openxmlformats-officedocument.presentationml.slide+xml"/>
  <Override PartName="/ppt/slides/slide48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32.xml" ContentType="application/vnd.openxmlformats-officedocument.presentationml.slide+xml"/>
  <Override PartName="/ppt/embeddings/oleObject4.bin" ContentType="application/vnd.openxmlformats-officedocument.oleObject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29.xml" ContentType="application/vnd.openxmlformats-officedocument.presentationml.slide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slides/slide55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slides/slide60.xml" ContentType="application/vnd.openxmlformats-officedocument.presentationml.slide+xml"/>
  <Override PartName="/ppt/embeddings/oleObject8.bin" ContentType="application/vnd.openxmlformats-officedocument.oleObject"/>
  <Override PartName="/ppt/embeddings/oleObject15.bin" ContentType="application/vnd.openxmlformats-officedocument.oleObject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59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slides/slide64.xml" ContentType="application/vnd.openxmlformats-officedocument.presentationml.slide+xml"/>
  <Override PartName="/ppt/embeddings/oleObject1.bin" ContentType="application/vnd.openxmlformats-officedocument.oleObject"/>
  <Override PartName="/ppt/embeddings/oleObject19.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74"/>
  </p:notesMasterIdLst>
  <p:handoutMasterIdLst>
    <p:handoutMasterId r:id="rId75"/>
  </p:handoutMasterIdLst>
  <p:sldIdLst>
    <p:sldId id="256" r:id="rId2"/>
    <p:sldId id="293" r:id="rId3"/>
    <p:sldId id="294" r:id="rId4"/>
    <p:sldId id="295" r:id="rId5"/>
    <p:sldId id="296" r:id="rId6"/>
    <p:sldId id="297" r:id="rId7"/>
    <p:sldId id="257" r:id="rId8"/>
    <p:sldId id="347" r:id="rId9"/>
    <p:sldId id="302" r:id="rId10"/>
    <p:sldId id="298" r:id="rId11"/>
    <p:sldId id="258" r:id="rId12"/>
    <p:sldId id="300" r:id="rId13"/>
    <p:sldId id="331" r:id="rId14"/>
    <p:sldId id="332" r:id="rId15"/>
    <p:sldId id="336" r:id="rId16"/>
    <p:sldId id="333" r:id="rId17"/>
    <p:sldId id="299" r:id="rId18"/>
    <p:sldId id="259" r:id="rId19"/>
    <p:sldId id="260" r:id="rId20"/>
    <p:sldId id="261" r:id="rId21"/>
    <p:sldId id="262" r:id="rId22"/>
    <p:sldId id="263" r:id="rId23"/>
    <p:sldId id="264" r:id="rId24"/>
    <p:sldId id="265" r:id="rId25"/>
    <p:sldId id="348" r:id="rId26"/>
    <p:sldId id="349" r:id="rId27"/>
    <p:sldId id="303" r:id="rId28"/>
    <p:sldId id="304" r:id="rId29"/>
    <p:sldId id="287" r:id="rId30"/>
    <p:sldId id="309" r:id="rId31"/>
    <p:sldId id="310" r:id="rId32"/>
    <p:sldId id="311" r:id="rId33"/>
    <p:sldId id="312" r:id="rId34"/>
    <p:sldId id="266" r:id="rId35"/>
    <p:sldId id="305" r:id="rId36"/>
    <p:sldId id="267" r:id="rId37"/>
    <p:sldId id="306" r:id="rId38"/>
    <p:sldId id="286" r:id="rId39"/>
    <p:sldId id="307" r:id="rId40"/>
    <p:sldId id="268" r:id="rId41"/>
    <p:sldId id="269" r:id="rId42"/>
    <p:sldId id="338" r:id="rId43"/>
    <p:sldId id="308" r:id="rId44"/>
    <p:sldId id="322" r:id="rId45"/>
    <p:sldId id="324" r:id="rId46"/>
    <p:sldId id="313" r:id="rId47"/>
    <p:sldId id="314" r:id="rId48"/>
    <p:sldId id="342" r:id="rId49"/>
    <p:sldId id="343" r:id="rId50"/>
    <p:sldId id="323" r:id="rId51"/>
    <p:sldId id="281" r:id="rId52"/>
    <p:sldId id="282" r:id="rId53"/>
    <p:sldId id="315" r:id="rId54"/>
    <p:sldId id="344" r:id="rId55"/>
    <p:sldId id="284" r:id="rId56"/>
    <p:sldId id="328" r:id="rId57"/>
    <p:sldId id="276" r:id="rId58"/>
    <p:sldId id="325" r:id="rId59"/>
    <p:sldId id="340" r:id="rId60"/>
    <p:sldId id="341" r:id="rId61"/>
    <p:sldId id="326" r:id="rId62"/>
    <p:sldId id="327" r:id="rId63"/>
    <p:sldId id="329" r:id="rId64"/>
    <p:sldId id="345" r:id="rId65"/>
    <p:sldId id="330" r:id="rId66"/>
    <p:sldId id="334" r:id="rId67"/>
    <p:sldId id="280" r:id="rId68"/>
    <p:sldId id="279" r:id="rId69"/>
    <p:sldId id="346" r:id="rId70"/>
    <p:sldId id="288" r:id="rId71"/>
    <p:sldId id="277" r:id="rId72"/>
    <p:sldId id="301" r:id="rId7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Book Antiqua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Book Antiqua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Book Antiqua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Book Antiqu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D5F19"/>
    <a:srgbClr val="FF00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00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notesMaster" Target="notesMasters/notesMaster1.xml"/><Relationship Id="rId75" Type="http://schemas.openxmlformats.org/officeDocument/2006/relationships/handoutMaster" Target="handoutMasters/handoutMaster1.xml"/><Relationship Id="rId76" Type="http://schemas.openxmlformats.org/officeDocument/2006/relationships/printerSettings" Target="printerSettings/printerSettings1.bin"/><Relationship Id="rId77" Type="http://schemas.openxmlformats.org/officeDocument/2006/relationships/presProps" Target="presProps.xml"/><Relationship Id="rId78" Type="http://schemas.openxmlformats.org/officeDocument/2006/relationships/viewProps" Target="viewProps.xml"/><Relationship Id="rId79" Type="http://schemas.openxmlformats.org/officeDocument/2006/relationships/theme" Target="theme/theme1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Relationship Id="rId3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Relationship Id="rId2" Type="http://schemas.openxmlformats.org/officeDocument/2006/relationships/image" Target="../media/image9.wmf"/><Relationship Id="rId3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4" Type="http://schemas.openxmlformats.org/officeDocument/2006/relationships/image" Target="../media/image21.wmf"/><Relationship Id="rId1" Type="http://schemas.openxmlformats.org/officeDocument/2006/relationships/image" Target="../media/image18.wmf"/><Relationship Id="rId2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4" Type="http://schemas.openxmlformats.org/officeDocument/2006/relationships/image" Target="../media/image25.wmf"/><Relationship Id="rId1" Type="http://schemas.openxmlformats.org/officeDocument/2006/relationships/image" Target="../media/image22.wmf"/><Relationship Id="rId2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fld id="{FDD6AC08-9528-0642-93DD-07EC11415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charset="0"/>
              </a:defRPr>
            </a:lvl1pPr>
          </a:lstStyle>
          <a:p>
            <a:pPr>
              <a:defRPr/>
            </a:pPr>
            <a:fld id="{022627D6-818D-A14E-BE71-649D2E261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E8E6BC-9849-154A-9D50-5293E2726DC2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053034-62A1-5A4A-A15A-53C2C754437C}" type="slidenum">
              <a:rPr lang="en-US"/>
              <a:pPr/>
              <a:t>24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B15A59-124F-F840-AACC-AB643CE68148}" type="slidenum">
              <a:rPr lang="en-US"/>
              <a:pPr/>
              <a:t>29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D06649-869C-D447-84D2-CA92DA1F537C}" type="slidenum">
              <a:rPr lang="en-US"/>
              <a:pPr/>
              <a:t>34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771B06-AE25-AA48-8625-98A3153A5803}" type="slidenum">
              <a:rPr lang="en-US"/>
              <a:pPr/>
              <a:t>36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FF976D-A792-B14B-8D8D-ECCB9F7CDB97}" type="slidenum">
              <a:rPr lang="en-US"/>
              <a:pPr/>
              <a:t>38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C37BEC-0E30-5C49-B94F-6B2F0E0ACF02}" type="slidenum">
              <a:rPr lang="en-US"/>
              <a:pPr/>
              <a:t>40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826FAA-A998-D34F-BDE8-EBFD0757D0ED}" type="slidenum">
              <a:rPr lang="en-US"/>
              <a:pPr/>
              <a:t>41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A422E2-EEA0-8842-B154-BD20E847BE7C}" type="slidenum">
              <a:rPr lang="en-US"/>
              <a:pPr/>
              <a:t>51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CF1709-AFAF-3F4C-8A3E-FFC2FA55DDE7}" type="slidenum">
              <a:rPr lang="en-US"/>
              <a:pPr/>
              <a:t>52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922BDE-FBE1-9C48-B0DC-497014FCF948}" type="slidenum">
              <a:rPr lang="en-US"/>
              <a:pPr/>
              <a:t>55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F5FD58-110D-E043-8E21-AE68298AEE7E}" type="slidenum">
              <a:rPr lang="en-US"/>
              <a:pPr/>
              <a:t>7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67239B-AF85-0640-88CE-17A4D4C05B16}" type="slidenum">
              <a:rPr lang="en-US"/>
              <a:pPr/>
              <a:t>57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86F97C-8782-6240-8B01-635275A673C2}" type="slidenum">
              <a:rPr lang="en-US"/>
              <a:pPr/>
              <a:t>67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92DA51-FE97-104E-A8FD-42EA410320CB}" type="slidenum">
              <a:rPr lang="en-US"/>
              <a:pPr/>
              <a:t>68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308B5A-EB49-2E45-9A47-E422A4BF7003}" type="slidenum">
              <a:rPr lang="en-US"/>
              <a:pPr/>
              <a:t>70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96656F-EB7E-1E40-B4CC-8945C124D88B}" type="slidenum">
              <a:rPr lang="en-US"/>
              <a:pPr/>
              <a:t>71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12A651-D6A6-D141-A39C-9314396045CF}" type="slidenum">
              <a:rPr lang="en-US"/>
              <a:pPr/>
              <a:t>11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E1F68E-2BE0-EC45-9521-FFEECB77073A}" type="slidenum">
              <a:rPr lang="en-US"/>
              <a:pPr/>
              <a:t>18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DE9DD1-7CF7-094A-AE74-F3C1A79FFD9A}" type="slidenum">
              <a:rPr lang="en-US"/>
              <a:pPr/>
              <a:t>19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924D03-BEAE-B644-BCAD-34B30A39CAFA}" type="slidenum">
              <a:rPr lang="en-US"/>
              <a:pPr/>
              <a:t>20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3DD874-4183-AF4A-B5F5-4E6CD4BBAC2A}" type="slidenum">
              <a:rPr lang="en-US"/>
              <a:pPr/>
              <a:t>21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0DE087-E962-8344-AE4B-D5AE3A344C5E}" type="slidenum">
              <a:rPr lang="en-US"/>
              <a:pPr/>
              <a:t>22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3F7B4A-B177-0740-9879-B073E7FB61A9}" type="slidenum">
              <a:rPr lang="en-US"/>
              <a:pPr/>
              <a:t>23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2C95D-473A-9946-AA71-BC4845FE9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5E6F8-58D1-8341-BCF7-B40A66E69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B7BC9-8523-D14F-97B0-D48314C04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1B73C-A55E-9A4F-9E81-3B2E53E6D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95FE1-4889-A64B-B042-896589133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2A06E-F682-A247-A002-1631DE8F8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8D2B9-8C98-6E42-BE16-42910BE7D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A3554-B9D1-E047-A788-B4B644B69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E22C9-83BE-8F49-8FBC-38FD60719F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CCBBA-7BF1-2E4B-8680-3BCDE7B554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2F700-1EE8-834A-830C-7CC1B49A2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A6467FB-F3D0-494C-BF93-FB5E83FB9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oleObject2.bin"/><Relationship Id="rId6" Type="http://schemas.openxmlformats.org/officeDocument/2006/relationships/oleObject" Target="../embeddings/oleObject3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4.bin"/><Relationship Id="rId5" Type="http://schemas.openxmlformats.org/officeDocument/2006/relationships/oleObject" Target="../embeddings/oleObject5.bin"/><Relationship Id="rId6" Type="http://schemas.openxmlformats.org/officeDocument/2006/relationships/oleObject" Target="../embeddings/oleObject6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e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7.bin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oleObject" Target="../embeddings/oleObject8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9.bin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10.bin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4" Type="http://schemas.openxmlformats.org/officeDocument/2006/relationships/oleObject" Target="../embeddings/oleObject11.bin"/><Relationship Id="rId5" Type="http://schemas.openxmlformats.org/officeDocument/2006/relationships/oleObject" Target="../embeddings/oleObject12.bin"/><Relationship Id="rId6" Type="http://schemas.openxmlformats.org/officeDocument/2006/relationships/oleObject" Target="../embeddings/oleObject13.bin"/><Relationship Id="rId7" Type="http://schemas.openxmlformats.org/officeDocument/2006/relationships/oleObject" Target="../embeddings/oleObject14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4" Type="http://schemas.openxmlformats.org/officeDocument/2006/relationships/oleObject" Target="../embeddings/oleObject15.bin"/><Relationship Id="rId5" Type="http://schemas.openxmlformats.org/officeDocument/2006/relationships/oleObject" Target="../embeddings/oleObject16.bin"/><Relationship Id="rId6" Type="http://schemas.openxmlformats.org/officeDocument/2006/relationships/oleObject" Target="../embeddings/oleObject17.bin"/><Relationship Id="rId7" Type="http://schemas.openxmlformats.org/officeDocument/2006/relationships/oleObject" Target="../embeddings/oleObject18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762000"/>
          </a:xfrm>
        </p:spPr>
        <p:txBody>
          <a:bodyPr/>
          <a:lstStyle/>
          <a:p>
            <a:pPr eaLnBrk="1" hangingPunct="1"/>
            <a:r>
              <a:rPr lang="en-US"/>
              <a:t>Chapter 5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marL="342900" indent="-34290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b="1" dirty="0" smtClean="0">
                <a:ea typeface="+mn-ea"/>
                <a:cs typeface="+mn-cs"/>
              </a:rPr>
              <a:t>Energy &amp; Enthalpy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b="1" dirty="0">
                <a:ea typeface="+mn-ea"/>
                <a:cs typeface="+mn-cs"/>
              </a:rPr>
              <a:t>Thermodynamics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1200" b="1" dirty="0">
                <a:ea typeface="+mn-ea"/>
                <a:cs typeface="+mn-cs"/>
              </a:rPr>
              <a:t>(rev. 0910)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Definitions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/>
          </a:p>
          <a:p>
            <a:pPr eaLnBrk="1" hangingPunct="1"/>
            <a:r>
              <a:rPr lang="en-US"/>
              <a:t>Work is a force acting over a distance.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Heat is energy transferred between objects because of temperature difference. </a:t>
            </a:r>
            <a:r>
              <a:rPr lang="en-US" sz="2400"/>
              <a:t>(Heat is not a property of a system or substance and is not a state function. Heat is a process—the transfer of energy from a warm to a cold object.)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System vs Surroundings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The Universe is divided into two halves.</a:t>
            </a:r>
          </a:p>
          <a:p>
            <a:pPr lvl="2" eaLnBrk="1" hangingPunct="1"/>
            <a:r>
              <a:rPr lang="en-US"/>
              <a:t>system and the surroundings.</a:t>
            </a:r>
          </a:p>
          <a:p>
            <a:pPr eaLnBrk="1" hangingPunct="1"/>
            <a:r>
              <a:rPr lang="en-US"/>
              <a:t>In a chemistry setting, a system includes all substances undergoing a physical or chemical change. </a:t>
            </a:r>
          </a:p>
          <a:p>
            <a:pPr eaLnBrk="1" hangingPunct="1"/>
            <a:r>
              <a:rPr lang="en-US"/>
              <a:t>The surroundings would include everything else that is not part of the system.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Heat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ea typeface="+mn-ea"/>
                <a:cs typeface="+mn-cs"/>
              </a:rPr>
              <a:t>Most commonly, energy is exchanged between a system and its surroundings in the form of heat.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ea typeface="+mn-ea"/>
                <a:cs typeface="+mn-cs"/>
              </a:rPr>
              <a:t>Heat will be transferred between objects at different temperatures.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i="1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i="1" smtClean="0">
                <a:ea typeface="+mn-ea"/>
                <a:cs typeface="+mn-cs"/>
              </a:rPr>
              <a:t>Thermochemistry </a:t>
            </a:r>
            <a:r>
              <a:rPr lang="en-US" smtClean="0">
                <a:ea typeface="+mn-ea"/>
                <a:cs typeface="+mn-cs"/>
              </a:rPr>
              <a:t>is the study of thermal energy changes.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09600" y="495300"/>
            <a:ext cx="7772400" cy="769938"/>
          </a:xfrm>
        </p:spPr>
        <p:txBody>
          <a:bodyPr/>
          <a:lstStyle/>
          <a:p>
            <a:pPr eaLnBrk="1" hangingPunct="1"/>
            <a:r>
              <a:rPr lang="en-US" smtClean="0"/>
              <a:t>Definition of Heat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Heat energy</a:t>
            </a:r>
            <a:r>
              <a:rPr lang="en-US" smtClean="0"/>
              <a:t> (or just </a:t>
            </a:r>
            <a:r>
              <a:rPr lang="en-US" i="1" smtClean="0"/>
              <a:t>heat</a:t>
            </a:r>
            <a:r>
              <a:rPr lang="en-US" smtClean="0"/>
              <a:t>) is a form of energy which transfers among particles in a substance (or system) by means of kinetic energy of those particle. In other words, under kinetic theory, the heat is transfered by particles bouncing into each other.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z="1600" smtClean="0"/>
              <a:t>http://physics.about.com/od/glossary/g/heat.htm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09600" y="495300"/>
            <a:ext cx="7772400" cy="769938"/>
          </a:xfrm>
        </p:spPr>
        <p:txBody>
          <a:bodyPr/>
          <a:lstStyle/>
          <a:p>
            <a:pPr eaLnBrk="1" hangingPunct="1"/>
            <a:r>
              <a:rPr lang="en-US" smtClean="0"/>
              <a:t>Definition of Temperature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Temperature </a:t>
            </a:r>
            <a:br>
              <a:rPr lang="en-US" smtClean="0"/>
            </a:br>
            <a:r>
              <a:rPr lang="en-US" smtClean="0"/>
              <a:t>is a measurement of the average kinetic energy of the molecules in an object or system and can be measured with a thermometer or a calorimeter. It is a means of determining the internal energy contained within the system.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52400" y="777875"/>
            <a:ext cx="8763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/>
              <a:t>Heat</a:t>
            </a:r>
            <a:r>
              <a:rPr lang="en-US" altLang="en-US"/>
              <a:t> is the transfer of </a:t>
            </a:r>
            <a:r>
              <a:rPr lang="en-US" altLang="en-US" b="1"/>
              <a:t>thermal energy</a:t>
            </a:r>
            <a:r>
              <a:rPr lang="en-US" altLang="en-US"/>
              <a:t> between two bodies that are at different temperatures.</a:t>
            </a:r>
            <a:endParaRPr lang="en-US" altLang="en-US" b="1" i="1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346200" y="90488"/>
            <a:ext cx="64817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en-US" sz="2800"/>
              <a:t>Energy Changes in Chemical Reactions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52400" y="1768475"/>
            <a:ext cx="876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/>
              <a:t>Temperature</a:t>
            </a:r>
            <a:r>
              <a:rPr lang="en-US" altLang="en-US"/>
              <a:t> is a measure of the </a:t>
            </a:r>
            <a:r>
              <a:rPr lang="en-US" altLang="en-US" b="1"/>
              <a:t>thermal energy</a:t>
            </a:r>
            <a:r>
              <a:rPr lang="en-US" altLang="en-US"/>
              <a:t>.</a:t>
            </a:r>
            <a:endParaRPr lang="en-US" altLang="en-US" b="1" i="1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324100" y="2590800"/>
            <a:ext cx="4495800" cy="457200"/>
            <a:chOff x="1728" y="1872"/>
            <a:chExt cx="2832" cy="288"/>
          </a:xfrm>
        </p:grpSpPr>
        <p:sp>
          <p:nvSpPr>
            <p:cNvPr id="4102" name="Text Box 6"/>
            <p:cNvSpPr txBox="1">
              <a:spLocks noChangeArrowheads="1"/>
            </p:cNvSpPr>
            <p:nvPr/>
          </p:nvSpPr>
          <p:spPr bwMode="auto">
            <a:xfrm>
              <a:off x="1728" y="1872"/>
              <a:ext cx="28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/>
                <a:t>Temperature = Thermal Energy</a:t>
              </a:r>
            </a:p>
          </p:txBody>
        </p:sp>
        <p:sp>
          <p:nvSpPr>
            <p:cNvPr id="4103" name="Line 7"/>
            <p:cNvSpPr>
              <a:spLocks noChangeShapeType="1"/>
            </p:cNvSpPr>
            <p:nvPr/>
          </p:nvSpPr>
          <p:spPr bwMode="auto">
            <a:xfrm flipH="1">
              <a:off x="2936" y="1920"/>
              <a:ext cx="80" cy="1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1600200" y="3657600"/>
            <a:ext cx="1438275" cy="2249488"/>
            <a:chOff x="1008" y="2304"/>
            <a:chExt cx="906" cy="1417"/>
          </a:xfrm>
        </p:grpSpPr>
        <p:pic>
          <p:nvPicPr>
            <p:cNvPr id="4105" name="Picture 9" descr="D:\mhp\Common\MSShared\Clipart\std2prem\std2dir2\BD16640_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08" y="2304"/>
              <a:ext cx="906" cy="1122"/>
            </a:xfrm>
            <a:prstGeom prst="rect">
              <a:avLst/>
            </a:prstGeom>
            <a:noFill/>
          </p:spPr>
        </p:pic>
        <p:sp>
          <p:nvSpPr>
            <p:cNvPr id="4107" name="Text Box 11"/>
            <p:cNvSpPr txBox="1">
              <a:spLocks noChangeArrowheads="1"/>
            </p:cNvSpPr>
            <p:nvPr/>
          </p:nvSpPr>
          <p:spPr bwMode="auto">
            <a:xfrm>
              <a:off x="1191" y="3433"/>
              <a:ext cx="5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en-US"/>
                <a:t>90</a:t>
              </a:r>
              <a:r>
                <a:rPr lang="en-US" altLang="en-US" baseline="30000"/>
                <a:t>0</a:t>
              </a:r>
              <a:r>
                <a:rPr lang="en-US" altLang="en-US"/>
                <a:t>C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5362575" y="3276600"/>
            <a:ext cx="2714625" cy="2819400"/>
            <a:chOff x="3168" y="2064"/>
            <a:chExt cx="1710" cy="1776"/>
          </a:xfrm>
        </p:grpSpPr>
        <p:pic>
          <p:nvPicPr>
            <p:cNvPr id="4106" name="Picture 10" descr="D:\mhp\Common\MSShared\Clipart\homebas\hmbsdir1\HH00478_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68" y="2064"/>
              <a:ext cx="1710" cy="1608"/>
            </a:xfrm>
            <a:prstGeom prst="rect">
              <a:avLst/>
            </a:prstGeom>
            <a:noFill/>
          </p:spPr>
        </p:pic>
        <p:sp>
          <p:nvSpPr>
            <p:cNvPr id="4108" name="Text Box 12"/>
            <p:cNvSpPr txBox="1">
              <a:spLocks noChangeArrowheads="1"/>
            </p:cNvSpPr>
            <p:nvPr/>
          </p:nvSpPr>
          <p:spPr bwMode="auto">
            <a:xfrm>
              <a:off x="3753" y="3552"/>
              <a:ext cx="5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en-US"/>
                <a:t>40</a:t>
              </a:r>
              <a:r>
                <a:rPr lang="en-US" altLang="en-US" baseline="30000"/>
                <a:t>0</a:t>
              </a:r>
              <a:r>
                <a:rPr lang="en-US" altLang="en-US"/>
                <a:t>C</a:t>
              </a:r>
            </a:p>
          </p:txBody>
        </p:sp>
      </p:grp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5197475" y="6096000"/>
            <a:ext cx="3270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/>
              <a:t>greater thermal energy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8531225" y="638492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 sz="2000"/>
              <a:t>6.2</a:t>
            </a:r>
          </a:p>
        </p:txBody>
      </p:sp>
      <p:pic>
        <p:nvPicPr>
          <p:cNvPr id="4113" name="Picture 17" descr="D:\mhp\Common\MSShared\Clipart\std2prem\std2dir3\HH00446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00" y="1308100"/>
            <a:ext cx="1104900" cy="1374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101" grpId="0" autoUpdateAnimBg="0"/>
      <p:bldP spid="411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609600" y="495300"/>
            <a:ext cx="7772400" cy="769938"/>
          </a:xfrm>
        </p:spPr>
        <p:txBody>
          <a:bodyPr/>
          <a:lstStyle/>
          <a:p>
            <a:pPr eaLnBrk="1" hangingPunct="1"/>
            <a:r>
              <a:rPr lang="en-US" smtClean="0"/>
              <a:t>Heat vs Temperature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Note that temperature is different from heat, though the two concepts are linked. </a:t>
            </a:r>
            <a:r>
              <a:rPr lang="en-US" sz="2800" smtClean="0">
                <a:solidFill>
                  <a:srgbClr val="FFFF00"/>
                </a:solidFill>
              </a:rPr>
              <a:t>Temperature </a:t>
            </a:r>
            <a:r>
              <a:rPr lang="en-US" sz="2800" smtClean="0"/>
              <a:t>is a </a:t>
            </a:r>
            <a:r>
              <a:rPr lang="en-US" sz="2800" smtClean="0">
                <a:solidFill>
                  <a:schemeClr val="tx2"/>
                </a:solidFill>
              </a:rPr>
              <a:t>measure of the internal energy</a:t>
            </a:r>
            <a:r>
              <a:rPr lang="en-US" sz="2800" smtClean="0"/>
              <a:t> of the system, while </a:t>
            </a:r>
            <a:r>
              <a:rPr lang="en-US" sz="2800" smtClean="0">
                <a:solidFill>
                  <a:srgbClr val="FD5F19"/>
                </a:solidFill>
              </a:rPr>
              <a:t>heat</a:t>
            </a:r>
            <a:r>
              <a:rPr lang="en-US" sz="2800" smtClean="0"/>
              <a:t> is a measure of </a:t>
            </a:r>
            <a:r>
              <a:rPr lang="en-US" sz="2800" smtClean="0">
                <a:solidFill>
                  <a:srgbClr val="FD5F19"/>
                </a:solidFill>
              </a:rPr>
              <a:t>how energy is transferred </a:t>
            </a:r>
            <a:r>
              <a:rPr lang="en-US" sz="2800" smtClean="0"/>
              <a:t>from one system (or body) to another. The greater the heat absorbed by a material, the more rapidly the atoms within the material begin to move, and thus the greater the rise in temperature. 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1600" smtClean="0"/>
              <a:t>http://physics.about.com/od/glossary/g/temperature.htm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Exo vs Endo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/>
          </a:p>
          <a:p>
            <a:pPr eaLnBrk="1" hangingPunct="1"/>
            <a:r>
              <a:rPr lang="en-US"/>
              <a:t>Exothermic reactions release energy to the surroundings.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Endothermic reactions absorb energy from the surroundings.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2"/>
          <p:cNvGraphicFramePr>
            <a:graphicFrameLocks/>
          </p:cNvGraphicFramePr>
          <p:nvPr/>
        </p:nvGraphicFramePr>
        <p:xfrm>
          <a:off x="773113" y="728663"/>
          <a:ext cx="7423150" cy="584200"/>
        </p:xfrm>
        <a:graphic>
          <a:graphicData uri="http://schemas.openxmlformats.org/presentationml/2006/ole">
            <p:oleObj spid="_x0000_s33794" name="Equation" r:id="rId4" imgW="7432560" imgH="593640" progId="Equation.2">
              <p:embed/>
            </p:oleObj>
          </a:graphicData>
        </a:graphic>
      </p:graphicFrame>
      <p:sp>
        <p:nvSpPr>
          <p:cNvPr id="33797" name="Line 3"/>
          <p:cNvSpPr>
            <a:spLocks noChangeShapeType="1"/>
          </p:cNvSpPr>
          <p:nvPr/>
        </p:nvSpPr>
        <p:spPr bwMode="auto">
          <a:xfrm>
            <a:off x="1295400" y="2971800"/>
            <a:ext cx="228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33795" name="Object 3"/>
          <p:cNvGraphicFramePr>
            <a:graphicFrameLocks/>
          </p:cNvGraphicFramePr>
          <p:nvPr/>
        </p:nvGraphicFramePr>
        <p:xfrm>
          <a:off x="1500188" y="2997200"/>
          <a:ext cx="7421562" cy="584200"/>
        </p:xfrm>
        <a:graphic>
          <a:graphicData uri="http://schemas.openxmlformats.org/presentationml/2006/ole">
            <p:oleObj spid="_x0000_s33795" name="Equation" r:id="rId5" imgW="7430760" imgH="593640" progId="Equation.2">
              <p:embed/>
            </p:oleObj>
          </a:graphicData>
        </a:graphic>
      </p:graphicFrame>
      <p:graphicFrame>
        <p:nvGraphicFramePr>
          <p:cNvPr id="33796" name="Object 4"/>
          <p:cNvGraphicFramePr>
            <a:graphicFrameLocks/>
          </p:cNvGraphicFramePr>
          <p:nvPr/>
        </p:nvGraphicFramePr>
        <p:xfrm>
          <a:off x="4903788" y="5688013"/>
          <a:ext cx="3125787" cy="679450"/>
        </p:xfrm>
        <a:graphic>
          <a:graphicData uri="http://schemas.openxmlformats.org/presentationml/2006/ole">
            <p:oleObj spid="_x0000_s33796" name="Equation" r:id="rId6" imgW="3135240" imgH="688680" progId="Equation.2">
              <p:embed/>
            </p:oleObj>
          </a:graphicData>
        </a:graphic>
      </p:graphicFrame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990600" y="2057400"/>
            <a:ext cx="0" cy="426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 rot="-5400000">
            <a:off x="-778669" y="4542632"/>
            <a:ext cx="3127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3200"/>
              <a:t>Potential energy</a:t>
            </a:r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5029200" y="55626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1" name="Arc 9"/>
          <p:cNvSpPr>
            <a:spLocks/>
          </p:cNvSpPr>
          <p:nvPr/>
        </p:nvSpPr>
        <p:spPr bwMode="auto">
          <a:xfrm>
            <a:off x="3582988" y="2439988"/>
            <a:ext cx="758825" cy="533400"/>
          </a:xfrm>
          <a:custGeom>
            <a:avLst/>
            <a:gdLst>
              <a:gd name="T0" fmla="*/ 0 w 43038"/>
              <a:gd name="T1" fmla="*/ 325275642 h 21600"/>
              <a:gd name="T2" fmla="*/ 235896085 w 43038"/>
              <a:gd name="T3" fmla="*/ 285549813 h 21600"/>
              <a:gd name="T4" fmla="*/ 118392128 w 43038"/>
              <a:gd name="T5" fmla="*/ 325275642 h 21600"/>
              <a:gd name="T6" fmla="*/ 0 60000 65536"/>
              <a:gd name="T7" fmla="*/ 0 60000 65536"/>
              <a:gd name="T8" fmla="*/ 0 60000 65536"/>
              <a:gd name="T9" fmla="*/ 0 w 43038"/>
              <a:gd name="T10" fmla="*/ 0 h 21600"/>
              <a:gd name="T11" fmla="*/ 43038 w 4303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038" h="21600" fill="none" extrusionOk="0">
                <a:moveTo>
                  <a:pt x="-1" y="21599"/>
                </a:moveTo>
                <a:cubicBezTo>
                  <a:pt x="0" y="9670"/>
                  <a:pt x="9670" y="0"/>
                  <a:pt x="21600" y="0"/>
                </a:cubicBezTo>
                <a:cubicBezTo>
                  <a:pt x="32509" y="-1"/>
                  <a:pt x="41705" y="8134"/>
                  <a:pt x="43038" y="18961"/>
                </a:cubicBezTo>
              </a:path>
              <a:path w="43038" h="21600" stroke="0" extrusionOk="0">
                <a:moveTo>
                  <a:pt x="-1" y="21599"/>
                </a:moveTo>
                <a:cubicBezTo>
                  <a:pt x="0" y="9670"/>
                  <a:pt x="9670" y="0"/>
                  <a:pt x="21600" y="0"/>
                </a:cubicBezTo>
                <a:cubicBezTo>
                  <a:pt x="32509" y="-1"/>
                  <a:pt x="41705" y="8134"/>
                  <a:pt x="43038" y="18961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2" name="Arc 10"/>
          <p:cNvSpPr>
            <a:spLocks/>
          </p:cNvSpPr>
          <p:nvPr/>
        </p:nvSpPr>
        <p:spPr bwMode="auto">
          <a:xfrm>
            <a:off x="4649788" y="4953000"/>
            <a:ext cx="381000" cy="609600"/>
          </a:xfrm>
          <a:custGeom>
            <a:avLst/>
            <a:gdLst>
              <a:gd name="T0" fmla="*/ 118540689 w 21600"/>
              <a:gd name="T1" fmla="*/ 485542646 h 21600"/>
              <a:gd name="T2" fmla="*/ 0 w 21600"/>
              <a:gd name="T3" fmla="*/ 0 h 21600"/>
              <a:gd name="T4" fmla="*/ 118540689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</a:path>
              <a:path w="21600" h="21600" stroke="0" extrusionOk="0">
                <a:moveTo>
                  <a:pt x="21600" y="21599"/>
                </a:moveTo>
                <a:cubicBezTo>
                  <a:pt x="9670" y="21599"/>
                  <a:pt x="-1" y="11929"/>
                  <a:pt x="-1" y="-1"/>
                </a:cubicBezTo>
                <a:lnTo>
                  <a:pt x="21600" y="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>
            <a:off x="4343400" y="2819400"/>
            <a:ext cx="30480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4" name="AutoShape 12"/>
          <p:cNvSpPr>
            <a:spLocks noChangeArrowheads="1"/>
          </p:cNvSpPr>
          <p:nvPr/>
        </p:nvSpPr>
        <p:spPr bwMode="auto">
          <a:xfrm>
            <a:off x="4806950" y="3511550"/>
            <a:ext cx="2654300" cy="1130300"/>
          </a:xfrm>
          <a:prstGeom prst="rightArrow">
            <a:avLst>
              <a:gd name="adj1" fmla="val 50000"/>
              <a:gd name="adj2" fmla="val 11742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5546725" y="3779838"/>
            <a:ext cx="10525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bg2"/>
                </a:solidFill>
              </a:rPr>
              <a:t>Heat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Object 2"/>
          <p:cNvGraphicFramePr>
            <a:graphicFrameLocks/>
          </p:cNvGraphicFramePr>
          <p:nvPr/>
        </p:nvGraphicFramePr>
        <p:xfrm>
          <a:off x="1279525" y="5502275"/>
          <a:ext cx="2622550" cy="593725"/>
        </p:xfrm>
        <a:graphic>
          <a:graphicData uri="http://schemas.openxmlformats.org/presentationml/2006/ole">
            <p:oleObj spid="_x0000_s35842" name="Equation" r:id="rId4" imgW="2624040" imgH="417240" progId="Equation.2">
              <p:embed/>
            </p:oleObj>
          </a:graphicData>
        </a:graphic>
      </p:graphicFrame>
      <p:sp>
        <p:nvSpPr>
          <p:cNvPr id="35845" name="Line 3"/>
          <p:cNvSpPr>
            <a:spLocks noChangeShapeType="1"/>
          </p:cNvSpPr>
          <p:nvPr/>
        </p:nvSpPr>
        <p:spPr bwMode="auto">
          <a:xfrm>
            <a:off x="5410200" y="2819400"/>
            <a:ext cx="228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6" name="Line 4"/>
          <p:cNvSpPr>
            <a:spLocks noChangeShapeType="1"/>
          </p:cNvSpPr>
          <p:nvPr/>
        </p:nvSpPr>
        <p:spPr bwMode="auto">
          <a:xfrm>
            <a:off x="990600" y="2057400"/>
            <a:ext cx="0" cy="426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7" name="Rectangle 5"/>
          <p:cNvSpPr>
            <a:spLocks noChangeArrowheads="1"/>
          </p:cNvSpPr>
          <p:nvPr/>
        </p:nvSpPr>
        <p:spPr bwMode="auto">
          <a:xfrm rot="-5400000">
            <a:off x="-778669" y="4542632"/>
            <a:ext cx="3127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3200"/>
              <a:t>Potential energy</a:t>
            </a:r>
          </a:p>
        </p:txBody>
      </p:sp>
      <p:sp>
        <p:nvSpPr>
          <p:cNvPr id="35848" name="Line 6"/>
          <p:cNvSpPr>
            <a:spLocks noChangeShapeType="1"/>
          </p:cNvSpPr>
          <p:nvPr/>
        </p:nvSpPr>
        <p:spPr bwMode="auto">
          <a:xfrm>
            <a:off x="1143000" y="54864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9" name="Arc 7"/>
          <p:cNvSpPr>
            <a:spLocks/>
          </p:cNvSpPr>
          <p:nvPr/>
        </p:nvSpPr>
        <p:spPr bwMode="auto">
          <a:xfrm>
            <a:off x="4648200" y="2362200"/>
            <a:ext cx="758825" cy="533400"/>
          </a:xfrm>
          <a:custGeom>
            <a:avLst/>
            <a:gdLst>
              <a:gd name="T0" fmla="*/ 0 w 43038"/>
              <a:gd name="T1" fmla="*/ 325275642 h 21600"/>
              <a:gd name="T2" fmla="*/ 235896085 w 43038"/>
              <a:gd name="T3" fmla="*/ 285549813 h 21600"/>
              <a:gd name="T4" fmla="*/ 118392128 w 43038"/>
              <a:gd name="T5" fmla="*/ 325275642 h 21600"/>
              <a:gd name="T6" fmla="*/ 0 60000 65536"/>
              <a:gd name="T7" fmla="*/ 0 60000 65536"/>
              <a:gd name="T8" fmla="*/ 0 60000 65536"/>
              <a:gd name="T9" fmla="*/ 0 w 43038"/>
              <a:gd name="T10" fmla="*/ 0 h 21600"/>
              <a:gd name="T11" fmla="*/ 43038 w 4303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038" h="21600" fill="none" extrusionOk="0">
                <a:moveTo>
                  <a:pt x="-1" y="21599"/>
                </a:moveTo>
                <a:cubicBezTo>
                  <a:pt x="0" y="9670"/>
                  <a:pt x="9670" y="0"/>
                  <a:pt x="21600" y="0"/>
                </a:cubicBezTo>
                <a:cubicBezTo>
                  <a:pt x="32509" y="-1"/>
                  <a:pt x="41705" y="8134"/>
                  <a:pt x="43038" y="18961"/>
                </a:cubicBezTo>
              </a:path>
              <a:path w="43038" h="21600" stroke="0" extrusionOk="0">
                <a:moveTo>
                  <a:pt x="-1" y="21599"/>
                </a:moveTo>
                <a:cubicBezTo>
                  <a:pt x="0" y="9670"/>
                  <a:pt x="9670" y="0"/>
                  <a:pt x="21600" y="0"/>
                </a:cubicBezTo>
                <a:cubicBezTo>
                  <a:pt x="32509" y="-1"/>
                  <a:pt x="41705" y="8134"/>
                  <a:pt x="43038" y="18961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0" name="Arc 8"/>
          <p:cNvSpPr>
            <a:spLocks/>
          </p:cNvSpPr>
          <p:nvPr/>
        </p:nvSpPr>
        <p:spPr bwMode="auto">
          <a:xfrm>
            <a:off x="3810000" y="5067300"/>
            <a:ext cx="723900" cy="419100"/>
          </a:xfrm>
          <a:custGeom>
            <a:avLst/>
            <a:gdLst>
              <a:gd name="T0" fmla="*/ 813070538 w 21600"/>
              <a:gd name="T1" fmla="*/ 0 h 21600"/>
              <a:gd name="T2" fmla="*/ 0 w 21600"/>
              <a:gd name="T3" fmla="*/ 157777646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1" name="Line 9"/>
          <p:cNvSpPr>
            <a:spLocks noChangeShapeType="1"/>
          </p:cNvSpPr>
          <p:nvPr/>
        </p:nvSpPr>
        <p:spPr bwMode="auto">
          <a:xfrm flipV="1">
            <a:off x="4495800" y="2819400"/>
            <a:ext cx="152400" cy="2362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2" name="AutoShape 10"/>
          <p:cNvSpPr>
            <a:spLocks noChangeArrowheads="1"/>
          </p:cNvSpPr>
          <p:nvPr/>
        </p:nvSpPr>
        <p:spPr bwMode="auto">
          <a:xfrm>
            <a:off x="4806950" y="3816350"/>
            <a:ext cx="2654300" cy="1130300"/>
          </a:xfrm>
          <a:prstGeom prst="leftArrow">
            <a:avLst>
              <a:gd name="adj1" fmla="val 50000"/>
              <a:gd name="adj2" fmla="val 11740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3" name="Rectangle 11"/>
          <p:cNvSpPr>
            <a:spLocks noChangeArrowheads="1"/>
          </p:cNvSpPr>
          <p:nvPr/>
        </p:nvSpPr>
        <p:spPr bwMode="auto">
          <a:xfrm>
            <a:off x="5622925" y="4084638"/>
            <a:ext cx="10652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bg2"/>
                </a:solidFill>
              </a:rPr>
              <a:t>Heat</a:t>
            </a:r>
          </a:p>
        </p:txBody>
      </p:sp>
      <p:graphicFrame>
        <p:nvGraphicFramePr>
          <p:cNvPr id="35843" name="Object 3"/>
          <p:cNvGraphicFramePr>
            <a:graphicFrameLocks/>
          </p:cNvGraphicFramePr>
          <p:nvPr/>
        </p:nvGraphicFramePr>
        <p:xfrm>
          <a:off x="5888038" y="2940050"/>
          <a:ext cx="1693862" cy="584200"/>
        </p:xfrm>
        <a:graphic>
          <a:graphicData uri="http://schemas.openxmlformats.org/presentationml/2006/ole">
            <p:oleObj spid="_x0000_s35843" name="Equation" r:id="rId5" imgW="1703160" imgH="593640" progId="Equation.2">
              <p:embed/>
            </p:oleObj>
          </a:graphicData>
        </a:graphic>
      </p:graphicFrame>
      <p:graphicFrame>
        <p:nvGraphicFramePr>
          <p:cNvPr id="35844" name="Object 4"/>
          <p:cNvGraphicFramePr>
            <a:graphicFrameLocks/>
          </p:cNvGraphicFramePr>
          <p:nvPr/>
        </p:nvGraphicFramePr>
        <p:xfrm>
          <a:off x="715963" y="665163"/>
          <a:ext cx="5135562" cy="601662"/>
        </p:xfrm>
        <a:graphic>
          <a:graphicData uri="http://schemas.openxmlformats.org/presentationml/2006/ole">
            <p:oleObj spid="_x0000_s35844" name="Equation" r:id="rId6" imgW="5144760" imgH="610920" progId="Equation.2">
              <p:embed/>
            </p:oleObj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Definition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Thermodynamics- </a:t>
            </a:r>
          </a:p>
          <a:p>
            <a:pPr eaLnBrk="1" hangingPunct="1">
              <a:buFont typeface="Monotype Sorts" charset="2"/>
              <a:buNone/>
            </a:pPr>
            <a:r>
              <a:rPr lang="en-US"/>
              <a:t>	is the study of energy transformations.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Three Parts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Monotype Sorts" charset="2"/>
              <a:buNone/>
            </a:pPr>
            <a:r>
              <a:rPr lang="en-US"/>
              <a:t>	Every energy measurement has three parts:</a:t>
            </a:r>
          </a:p>
          <a:p>
            <a:pPr marL="609600" indent="-609600" eaLnBrk="1" hangingPunct="1">
              <a:buFont typeface="Monotype Sorts" charset="2"/>
              <a:buNone/>
            </a:pPr>
            <a:endParaRPr lang="en-US"/>
          </a:p>
          <a:p>
            <a:pPr marL="609600" indent="-609600" eaLnBrk="1" hangingPunct="1">
              <a:buSzPct val="105000"/>
              <a:buFont typeface="Monotype Sorts" charset="2"/>
              <a:buAutoNum type="arabicPeriod"/>
            </a:pPr>
            <a:r>
              <a:rPr lang="en-US"/>
              <a:t>A unit ( Joules of calories).</a:t>
            </a:r>
          </a:p>
          <a:p>
            <a:pPr marL="609600" indent="-609600" eaLnBrk="1" hangingPunct="1">
              <a:buSzPct val="105000"/>
              <a:buFont typeface="Monotype Sorts" charset="2"/>
              <a:buAutoNum type="arabicPeriod"/>
            </a:pPr>
            <a:r>
              <a:rPr lang="en-US"/>
              <a:t>A number.</a:t>
            </a:r>
          </a:p>
          <a:p>
            <a:pPr marL="609600" indent="-609600" eaLnBrk="1" hangingPunct="1">
              <a:buSzPct val="105000"/>
              <a:buFont typeface="Monotype Sorts" charset="2"/>
              <a:buAutoNum type="arabicPeriod"/>
            </a:pPr>
            <a:r>
              <a:rPr lang="en-US"/>
              <a:t>a sign to tell direction.</a:t>
            </a:r>
          </a:p>
          <a:p>
            <a:pPr marL="990600" lvl="1" indent="-533400" eaLnBrk="1" hangingPunct="1">
              <a:buFontTx/>
              <a:buNone/>
            </a:pPr>
            <a:r>
              <a:rPr lang="en-US"/>
              <a:t>	negative - exothermic</a:t>
            </a:r>
          </a:p>
          <a:p>
            <a:pPr marL="609600" indent="-609600" eaLnBrk="1" hangingPunct="1">
              <a:buFont typeface="Monotype Sorts" charset="2"/>
              <a:buNone/>
            </a:pPr>
            <a:r>
              <a:rPr lang="en-US"/>
              <a:t>		</a:t>
            </a:r>
            <a:r>
              <a:rPr lang="en-US" sz="2800"/>
              <a:t>positive- endothermic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1758950" y="1758950"/>
            <a:ext cx="2806700" cy="3949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2346325" y="1951038"/>
            <a:ext cx="15382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bg2"/>
                </a:solidFill>
              </a:rPr>
              <a:t>System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3260725" y="808038"/>
            <a:ext cx="26685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3200"/>
              <a:t>Surroundings</a:t>
            </a:r>
          </a:p>
        </p:txBody>
      </p:sp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3968750" y="3511550"/>
            <a:ext cx="2882900" cy="1282700"/>
          </a:xfrm>
          <a:prstGeom prst="rightArrow">
            <a:avLst>
              <a:gd name="adj1" fmla="val 50000"/>
              <a:gd name="adj2" fmla="val 112387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4632325" y="3884613"/>
            <a:ext cx="1638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3600">
                <a:solidFill>
                  <a:schemeClr val="bg2"/>
                </a:solidFill>
              </a:rPr>
              <a:t>Energy</a:t>
            </a: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5775325" y="5119688"/>
            <a:ext cx="175577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4800">
                <a:latin typeface="Symbol" charset="2"/>
              </a:rPr>
              <a:t>D</a:t>
            </a:r>
            <a:r>
              <a:rPr lang="en-US" sz="4800"/>
              <a:t>E &lt;0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758950" y="1758950"/>
            <a:ext cx="2806700" cy="3949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2346325" y="1951038"/>
            <a:ext cx="15382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bg2"/>
                </a:solidFill>
              </a:rPr>
              <a:t>System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3260725" y="808038"/>
            <a:ext cx="26685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3200"/>
              <a:t>Surroundings</a:t>
            </a:r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3968750" y="3511550"/>
            <a:ext cx="2882900" cy="1282700"/>
          </a:xfrm>
          <a:prstGeom prst="leftArrow">
            <a:avLst>
              <a:gd name="adj1" fmla="val 50000"/>
              <a:gd name="adj2" fmla="val 112366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4632325" y="3884613"/>
            <a:ext cx="1638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3600">
                <a:solidFill>
                  <a:schemeClr val="bg2"/>
                </a:solidFill>
              </a:rPr>
              <a:t>Energy</a:t>
            </a: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5775325" y="5119688"/>
            <a:ext cx="175577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4800">
                <a:latin typeface="Symbol" charset="2"/>
              </a:rPr>
              <a:t>D</a:t>
            </a:r>
            <a:r>
              <a:rPr lang="en-US" sz="4800"/>
              <a:t>E &gt;0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Same rules for heat and work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/>
          </a:p>
          <a:p>
            <a:pPr eaLnBrk="1" hangingPunct="1"/>
            <a:r>
              <a:rPr lang="en-US"/>
              <a:t>Heat given off is “negative”.</a:t>
            </a:r>
          </a:p>
          <a:p>
            <a:pPr eaLnBrk="1" hangingPunct="1"/>
            <a:r>
              <a:rPr lang="en-US"/>
              <a:t>Heat absorbed is “positive”.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Work done </a:t>
            </a:r>
            <a:r>
              <a:rPr lang="en-US" u="sng"/>
              <a:t>by the system</a:t>
            </a:r>
            <a:r>
              <a:rPr lang="en-US"/>
              <a:t> on the surroundings is </a:t>
            </a:r>
            <a:r>
              <a:rPr lang="en-US" u="sng"/>
              <a:t>negative</a:t>
            </a:r>
            <a:r>
              <a:rPr lang="en-US"/>
              <a:t>.</a:t>
            </a:r>
          </a:p>
          <a:p>
            <a:pPr eaLnBrk="1" hangingPunct="1"/>
            <a:r>
              <a:rPr lang="en-US"/>
              <a:t>Work done </a:t>
            </a:r>
            <a:r>
              <a:rPr lang="en-US" u="sng"/>
              <a:t>on the system</a:t>
            </a:r>
            <a:r>
              <a:rPr lang="en-US"/>
              <a:t> by the surroundings is </a:t>
            </a:r>
            <a:r>
              <a:rPr lang="en-US" u="sng"/>
              <a:t>positive</a:t>
            </a:r>
            <a:r>
              <a:rPr lang="en-US"/>
              <a:t>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First Law of Thermodynamics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5105400"/>
          </a:xfrm>
        </p:spPr>
        <p:txBody>
          <a:bodyPr/>
          <a:lstStyle/>
          <a:p>
            <a:pPr eaLnBrk="1" hangingPunct="1"/>
            <a:r>
              <a:rPr lang="en-US" sz="2800"/>
              <a:t>The energy of the universe is constant.</a:t>
            </a:r>
          </a:p>
          <a:p>
            <a:pPr eaLnBrk="1" hangingPunct="1"/>
            <a:r>
              <a:rPr lang="en-US" sz="2800"/>
              <a:t>It is also called the: </a:t>
            </a:r>
          </a:p>
          <a:p>
            <a:pPr eaLnBrk="1" hangingPunct="1"/>
            <a:r>
              <a:rPr lang="en-US" sz="2800"/>
              <a:t>Law of conservation of energy.</a:t>
            </a:r>
          </a:p>
          <a:p>
            <a:pPr eaLnBrk="1" hangingPunct="1">
              <a:buFont typeface="Monotype Sorts" charset="2"/>
              <a:buNone/>
            </a:pPr>
            <a:r>
              <a:rPr lang="en-US" sz="2800"/>
              <a:t>		q = heat		w = work</a:t>
            </a:r>
          </a:p>
          <a:p>
            <a:pPr eaLnBrk="1" hangingPunct="1"/>
            <a:r>
              <a:rPr lang="en-US" sz="2800"/>
              <a:t>In a chemical system, the energy exchanged between a system and its surroundings can be</a:t>
            </a:r>
          </a:p>
          <a:p>
            <a:pPr eaLnBrk="1" hangingPunct="1">
              <a:buFont typeface="Monotype Sorts" charset="2"/>
              <a:buNone/>
            </a:pPr>
            <a:r>
              <a:rPr lang="en-US" sz="2800"/>
              <a:t>	accounted for by heat (</a:t>
            </a:r>
            <a:r>
              <a:rPr lang="en-US" sz="2800" i="1"/>
              <a:t>q</a:t>
            </a:r>
            <a:r>
              <a:rPr lang="en-US" sz="2800"/>
              <a:t>) and work (w).</a:t>
            </a:r>
          </a:p>
          <a:p>
            <a:pPr eaLnBrk="1" hangingPunct="1"/>
            <a:endParaRPr lang="en-US" sz="2800"/>
          </a:p>
          <a:p>
            <a:pPr eaLnBrk="1" hangingPunct="1">
              <a:buFont typeface="Monotype Sorts" charset="2"/>
              <a:buNone/>
            </a:pPr>
            <a:r>
              <a:rPr lang="en-US" sz="2800">
                <a:latin typeface="Symbol" charset="2"/>
              </a:rPr>
              <a:t>	D</a:t>
            </a:r>
            <a:r>
              <a:rPr lang="en-US" sz="2800"/>
              <a:t>E = q + w</a:t>
            </a:r>
          </a:p>
          <a:p>
            <a:pPr eaLnBrk="1" hangingPunct="1"/>
            <a:r>
              <a:rPr lang="en-US" sz="2800" i="1"/>
              <a:t>Take the system’s point of view</a:t>
            </a:r>
            <a:r>
              <a:rPr lang="en-US" sz="2800"/>
              <a:t> to decide signs.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121025" y="141288"/>
            <a:ext cx="2917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en-US" sz="2800"/>
              <a:t>Thermodynamics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8531225" y="638492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 sz="2000"/>
              <a:t>6.7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68263" y="838200"/>
            <a:ext cx="1655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>
                <a:latin typeface="Symbol" charset="2"/>
              </a:rPr>
              <a:t>D</a:t>
            </a:r>
            <a:r>
              <a:rPr lang="en-US" altLang="en-US" i="1"/>
              <a:t>E</a:t>
            </a:r>
            <a:r>
              <a:rPr lang="en-US" altLang="en-US"/>
              <a:t> = </a:t>
            </a:r>
            <a:r>
              <a:rPr lang="en-US" altLang="en-US" i="1"/>
              <a:t>q</a:t>
            </a:r>
            <a:r>
              <a:rPr lang="en-US" altLang="en-US"/>
              <a:t> + </a:t>
            </a:r>
            <a:r>
              <a:rPr lang="en-US" altLang="en-US" i="1"/>
              <a:t>w</a:t>
            </a:r>
            <a:endParaRPr lang="en-US" altLang="en-US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68263" y="1346200"/>
            <a:ext cx="6538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>
                <a:latin typeface="Symbol" charset="2"/>
              </a:rPr>
              <a:t>D</a:t>
            </a:r>
            <a:r>
              <a:rPr lang="en-US" altLang="en-US" i="1"/>
              <a:t>E </a:t>
            </a:r>
            <a:r>
              <a:rPr lang="en-US" altLang="en-US"/>
              <a:t>is the change in internal energy of a system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68263" y="1854200"/>
            <a:ext cx="8999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 i="1"/>
              <a:t>q</a:t>
            </a:r>
            <a:r>
              <a:rPr lang="en-US" altLang="en-US"/>
              <a:t> is the heat exchange between the system and the surroundings</a:t>
            </a:r>
            <a:endParaRPr lang="en-US" altLang="en-US" i="1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68263" y="2362200"/>
            <a:ext cx="565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 i="1"/>
              <a:t>w</a:t>
            </a:r>
            <a:r>
              <a:rPr lang="en-US" altLang="en-US"/>
              <a:t> is the work done on (or by) the system</a:t>
            </a:r>
            <a:endParaRPr lang="en-US" altLang="en-US" i="1"/>
          </a:p>
        </p:txBody>
      </p:sp>
      <p:pic>
        <p:nvPicPr>
          <p:cNvPr id="25608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44925"/>
            <a:ext cx="9144000" cy="240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76200" y="2819400"/>
            <a:ext cx="9064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 i="1"/>
              <a:t>w</a:t>
            </a:r>
            <a:r>
              <a:rPr lang="en-US" altLang="en-US"/>
              <a:t> = -</a:t>
            </a:r>
            <a:r>
              <a:rPr lang="en-US" altLang="en-US" i="1"/>
              <a:t>P</a:t>
            </a:r>
            <a:r>
              <a:rPr lang="en-US" altLang="en-US" i="1">
                <a:latin typeface="Symbol" charset="2"/>
              </a:rPr>
              <a:t>D</a:t>
            </a:r>
            <a:r>
              <a:rPr lang="en-US" altLang="en-US" i="1"/>
              <a:t>V</a:t>
            </a:r>
            <a:r>
              <a:rPr lang="en-US" altLang="en-US"/>
              <a:t>  </a:t>
            </a:r>
            <a:r>
              <a:rPr lang="en-US" altLang="en-US" sz="2300"/>
              <a:t>when a gas expands against a constant external pressure</a:t>
            </a:r>
            <a:endParaRPr lang="en-US" altLang="en-US" sz="23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utoUpdateAnimBg="0"/>
      <p:bldP spid="25606" grpId="0" autoUpdateAnimBg="0"/>
      <p:bldP spid="25607" grpId="0" autoUpdateAnimBg="0"/>
      <p:bldP spid="25609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773113" y="141288"/>
            <a:ext cx="76279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en-US" sz="2800"/>
              <a:t>Enthalpy and the First Law of Thermodynamics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8531225" y="638492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 sz="2000"/>
              <a:t>6.7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68263" y="838200"/>
            <a:ext cx="1655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>
                <a:latin typeface="Symbol" charset="2"/>
              </a:rPr>
              <a:t>D</a:t>
            </a:r>
            <a:r>
              <a:rPr lang="en-US" altLang="en-US" i="1"/>
              <a:t>E</a:t>
            </a:r>
            <a:r>
              <a:rPr lang="en-US" altLang="en-US"/>
              <a:t> = </a:t>
            </a:r>
            <a:r>
              <a:rPr lang="en-US" altLang="en-US" i="1"/>
              <a:t>q</a:t>
            </a:r>
            <a:r>
              <a:rPr lang="en-US" altLang="en-US"/>
              <a:t> + </a:t>
            </a:r>
            <a:r>
              <a:rPr lang="en-US" altLang="en-US" i="1"/>
              <a:t>w</a:t>
            </a:r>
            <a:endParaRPr lang="en-US" altLang="en-U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8263" y="1397000"/>
            <a:ext cx="6008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/>
              <a:t>At constant pressure, </a:t>
            </a:r>
            <a:r>
              <a:rPr lang="en-US" altLang="en-US" i="1"/>
              <a:t>q</a:t>
            </a:r>
            <a:r>
              <a:rPr lang="en-US" altLang="en-US"/>
              <a:t> = </a:t>
            </a:r>
            <a:r>
              <a:rPr lang="en-US" altLang="en-US">
                <a:latin typeface="Symbol" charset="2"/>
              </a:rPr>
              <a:t>D</a:t>
            </a:r>
            <a:r>
              <a:rPr lang="en-US" altLang="en-US" i="1"/>
              <a:t>H</a:t>
            </a:r>
            <a:r>
              <a:rPr lang="en-US" altLang="en-US"/>
              <a:t> and </a:t>
            </a:r>
            <a:r>
              <a:rPr lang="en-US" altLang="en-US" i="1"/>
              <a:t>w</a:t>
            </a:r>
            <a:r>
              <a:rPr lang="en-US" altLang="en-US"/>
              <a:t> = -</a:t>
            </a:r>
            <a:r>
              <a:rPr lang="en-US" altLang="en-US" i="1"/>
              <a:t>P</a:t>
            </a:r>
            <a:r>
              <a:rPr lang="en-US" altLang="en-US">
                <a:latin typeface="Symbol" charset="2"/>
              </a:rPr>
              <a:t>D</a:t>
            </a:r>
            <a:r>
              <a:rPr lang="en-US" altLang="en-US" i="1"/>
              <a:t>V</a:t>
            </a:r>
            <a:endParaRPr lang="en-US" altLang="en-US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8263" y="1955800"/>
            <a:ext cx="2271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>
                <a:latin typeface="Symbol" charset="2"/>
              </a:rPr>
              <a:t>D</a:t>
            </a:r>
            <a:r>
              <a:rPr lang="en-US" altLang="en-US" i="1"/>
              <a:t>E</a:t>
            </a:r>
            <a:r>
              <a:rPr lang="en-US" altLang="en-US"/>
              <a:t> = </a:t>
            </a:r>
            <a:r>
              <a:rPr lang="en-US" altLang="en-US">
                <a:latin typeface="Symbol" charset="2"/>
              </a:rPr>
              <a:t>D</a:t>
            </a:r>
            <a:r>
              <a:rPr lang="en-US" altLang="en-US" i="1"/>
              <a:t>H </a:t>
            </a:r>
            <a:r>
              <a:rPr lang="en-US" altLang="en-US"/>
              <a:t>- </a:t>
            </a:r>
            <a:r>
              <a:rPr lang="en-US" altLang="en-US" i="1"/>
              <a:t>P</a:t>
            </a:r>
            <a:r>
              <a:rPr lang="en-US" altLang="en-US">
                <a:latin typeface="Symbol" charset="2"/>
              </a:rPr>
              <a:t>D</a:t>
            </a:r>
            <a:r>
              <a:rPr lang="en-US" altLang="en-US" i="1"/>
              <a:t>V </a:t>
            </a:r>
          </a:p>
        </p:txBody>
      </p:sp>
      <p:pic>
        <p:nvPicPr>
          <p:cNvPr id="26631" name="Picture 7" descr="C:\Chang Powerpoint\Figures\cng7ch06\cha56011_0611.jpeg"/>
          <p:cNvPicPr>
            <a:picLocks noChangeAspect="1" noChangeArrowheads="1"/>
          </p:cNvPicPr>
          <p:nvPr/>
        </p:nvPicPr>
        <p:blipFill>
          <a:blip r:embed="rId2"/>
          <a:srcRect b="6551"/>
          <a:stretch>
            <a:fillRect/>
          </a:stretch>
        </p:blipFill>
        <p:spPr bwMode="auto">
          <a:xfrm>
            <a:off x="2590800" y="2487613"/>
            <a:ext cx="5486400" cy="391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68263" y="2514600"/>
            <a:ext cx="2347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>
                <a:latin typeface="Symbol" charset="2"/>
              </a:rPr>
              <a:t>D</a:t>
            </a:r>
            <a:r>
              <a:rPr lang="en-US" altLang="en-US" i="1"/>
              <a:t>H</a:t>
            </a:r>
            <a:r>
              <a:rPr lang="en-US" altLang="en-US"/>
              <a:t> = </a:t>
            </a:r>
            <a:r>
              <a:rPr lang="en-US" altLang="en-US">
                <a:latin typeface="Symbol" charset="2"/>
              </a:rPr>
              <a:t>D</a:t>
            </a:r>
            <a:r>
              <a:rPr lang="en-US" altLang="en-US" i="1"/>
              <a:t>E </a:t>
            </a:r>
            <a:r>
              <a:rPr lang="en-US" altLang="en-US"/>
              <a:t>+ </a:t>
            </a:r>
            <a:r>
              <a:rPr lang="en-US" altLang="en-US" i="1"/>
              <a:t>P</a:t>
            </a:r>
            <a:r>
              <a:rPr lang="en-US" altLang="en-US">
                <a:latin typeface="Symbol" charset="2"/>
              </a:rPr>
              <a:t>D</a:t>
            </a:r>
            <a:r>
              <a:rPr lang="en-US" altLang="en-US" i="1"/>
              <a:t>V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utoUpdateAnimBg="0"/>
      <p:bldP spid="26629" grpId="0" autoUpdateAnimBg="0"/>
      <p:bldP spid="26630" grpId="0" autoUpdateAnimBg="0"/>
      <p:bldP spid="26632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Conservation of Energy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Energy exchanged between a system and its surroundings can be considered to off set one another.</a:t>
            </a:r>
          </a:p>
          <a:p>
            <a:pPr eaLnBrk="1" hangingPunct="1"/>
            <a:r>
              <a:rPr lang="en-US" smtClean="0"/>
              <a:t>The same amount of energy leaving a system will enter the surroundings (</a:t>
            </a:r>
            <a:r>
              <a:rPr lang="en-US" i="1" smtClean="0"/>
              <a:t>or </a:t>
            </a:r>
            <a:r>
              <a:rPr lang="en-US" smtClean="0"/>
              <a:t>vice versa), so the total amount of energy remains constant.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Metric Units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SI (Metric System) unit for all forms of energy is the joule (J).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Heat and Work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latin typeface="Symbol" charset="2"/>
                <a:ea typeface="+mn-ea"/>
                <a:cs typeface="+mn-cs"/>
              </a:rPr>
              <a:t>D</a:t>
            </a:r>
            <a:r>
              <a:rPr lang="en-US" dirty="0">
                <a:ea typeface="+mn-ea"/>
                <a:cs typeface="+mn-cs"/>
              </a:rPr>
              <a:t>E = </a:t>
            </a:r>
            <a:r>
              <a:rPr lang="en-US" dirty="0" err="1">
                <a:ea typeface="+mn-ea"/>
                <a:cs typeface="+mn-cs"/>
              </a:rPr>
              <a:t>q</a:t>
            </a:r>
            <a:r>
              <a:rPr lang="en-US" dirty="0">
                <a:ea typeface="+mn-ea"/>
                <a:cs typeface="+mn-cs"/>
              </a:rPr>
              <a:t> + </a:t>
            </a:r>
            <a:r>
              <a:rPr lang="en-US" dirty="0" err="1">
                <a:ea typeface="+mn-ea"/>
                <a:cs typeface="+mn-cs"/>
              </a:rPr>
              <a:t>w</a:t>
            </a:r>
            <a:endParaRPr lang="en-US" dirty="0"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  <a:cs typeface="+mn-cs"/>
              </a:rPr>
              <a:t>- </a:t>
            </a:r>
            <a:r>
              <a:rPr lang="en-US" dirty="0" err="1">
                <a:ea typeface="+mn-ea"/>
                <a:cs typeface="+mn-cs"/>
              </a:rPr>
              <a:t>q</a:t>
            </a:r>
            <a:r>
              <a:rPr lang="en-US" dirty="0">
                <a:ea typeface="+mn-ea"/>
                <a:cs typeface="+mn-cs"/>
              </a:rPr>
              <a:t> is exothermic    	-</a:t>
            </a:r>
            <a:r>
              <a:rPr lang="en-US" dirty="0" err="1">
                <a:ea typeface="+mn-ea"/>
                <a:cs typeface="+mn-cs"/>
              </a:rPr>
              <a:t>q</a:t>
            </a:r>
            <a:r>
              <a:rPr lang="en-US" dirty="0">
                <a:ea typeface="+mn-ea"/>
                <a:cs typeface="+mn-cs"/>
              </a:rPr>
              <a:t> = -∆H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  <a:cs typeface="+mn-cs"/>
              </a:rPr>
              <a:t>+</a:t>
            </a:r>
            <a:r>
              <a:rPr lang="en-US" dirty="0" err="1">
                <a:ea typeface="+mn-ea"/>
                <a:cs typeface="+mn-cs"/>
              </a:rPr>
              <a:t>q</a:t>
            </a:r>
            <a:r>
              <a:rPr lang="en-US" dirty="0">
                <a:ea typeface="+mn-ea"/>
                <a:cs typeface="+mn-cs"/>
              </a:rPr>
              <a:t> is endothermic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  <a:cs typeface="+mn-cs"/>
              </a:rPr>
              <a:t>-</a:t>
            </a:r>
            <a:r>
              <a:rPr lang="en-US" dirty="0" err="1">
                <a:ea typeface="+mn-ea"/>
                <a:cs typeface="+mn-cs"/>
              </a:rPr>
              <a:t>w</a:t>
            </a:r>
            <a:r>
              <a:rPr lang="en-US" dirty="0">
                <a:ea typeface="+mn-ea"/>
                <a:cs typeface="+mn-cs"/>
              </a:rPr>
              <a:t> is done “by” the system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  <a:cs typeface="+mn-cs"/>
              </a:rPr>
              <a:t>+</a:t>
            </a:r>
            <a:r>
              <a:rPr lang="en-US" dirty="0" err="1">
                <a:ea typeface="+mn-ea"/>
                <a:cs typeface="+mn-cs"/>
              </a:rPr>
              <a:t>w</a:t>
            </a:r>
            <a:r>
              <a:rPr lang="en-US" dirty="0">
                <a:ea typeface="+mn-ea"/>
                <a:cs typeface="+mn-cs"/>
              </a:rPr>
              <a:t> is done “on” the system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  <a:cs typeface="+mn-cs"/>
              </a:rPr>
              <a:t>Note: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  <a:cs typeface="+mn-cs"/>
              </a:rPr>
              <a:t>∆H stands for </a:t>
            </a:r>
            <a:r>
              <a:rPr lang="en-US" u="sng" dirty="0">
                <a:ea typeface="+mn-ea"/>
                <a:cs typeface="+mn-cs"/>
              </a:rPr>
              <a:t>enthalpy</a:t>
            </a:r>
            <a:r>
              <a:rPr lang="en-US" dirty="0">
                <a:ea typeface="+mn-ea"/>
                <a:cs typeface="+mn-cs"/>
              </a:rPr>
              <a:t> which is the heat of reaction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Chemical Reactions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Chemical reactions involve not just the conversion of reactants into products, but also involve an energy change in the form of heat—heat released as the result of a reaction, or heat absorbed as a reaction proceeds.</a:t>
            </a:r>
          </a:p>
          <a:p>
            <a:pPr eaLnBrk="1" hangingPunct="1"/>
            <a:r>
              <a:rPr lang="en-US" smtClean="0"/>
              <a:t>Energy changes accompany all chemical reactions and are due to rearranging of chemical bonding.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Practice Problem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ea typeface="+mn-ea"/>
                <a:cs typeface="+mn-cs"/>
              </a:rPr>
              <a:t>A gas absorbs 28.5 J of heat and then performs 15.2 J of work. The change in internal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ea typeface="+mn-ea"/>
                <a:cs typeface="+mn-cs"/>
              </a:rPr>
              <a:t>energy of the gas is: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Monotype Sorts" charset="2"/>
              <a:buNone/>
              <a:defRPr/>
            </a:pPr>
            <a:r>
              <a:rPr lang="en-US" smtClean="0">
                <a:ea typeface="+mn-ea"/>
                <a:cs typeface="+mn-cs"/>
              </a:rPr>
              <a:t>	(a) 13.3 J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Monotype Sorts" charset="2"/>
              <a:buNone/>
              <a:defRPr/>
            </a:pPr>
            <a:r>
              <a:rPr lang="en-US" smtClean="0">
                <a:ea typeface="+mn-ea"/>
                <a:cs typeface="+mn-cs"/>
              </a:rPr>
              <a:t>	(b) - 13.3 J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Monotype Sorts" charset="2"/>
              <a:buNone/>
              <a:defRPr/>
            </a:pPr>
            <a:r>
              <a:rPr lang="en-US" smtClean="0">
                <a:ea typeface="+mn-ea"/>
                <a:cs typeface="+mn-cs"/>
              </a:rPr>
              <a:t>	(c) 43.7 J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Monotype Sorts" charset="2"/>
              <a:buNone/>
              <a:defRPr/>
            </a:pPr>
            <a:r>
              <a:rPr lang="en-US" smtClean="0">
                <a:ea typeface="+mn-ea"/>
                <a:cs typeface="+mn-cs"/>
              </a:rPr>
              <a:t>	(d) - 43.7 J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Monotype Sorts" charset="2"/>
              <a:buNone/>
              <a:defRPr/>
            </a:pPr>
            <a:r>
              <a:rPr lang="en-US" smtClean="0">
                <a:ea typeface="+mn-ea"/>
                <a:cs typeface="+mn-cs"/>
              </a:rPr>
              <a:t>	(e) none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Answer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(b) </a:t>
            </a:r>
            <a:r>
              <a:rPr lang="en-US" i="1" smtClean="0"/>
              <a:t>E </a:t>
            </a:r>
            <a:r>
              <a:rPr lang="en-US" smtClean="0"/>
              <a:t>= </a:t>
            </a:r>
            <a:r>
              <a:rPr lang="en-US" i="1" smtClean="0"/>
              <a:t>q </a:t>
            </a:r>
            <a:r>
              <a:rPr lang="en-US" smtClean="0"/>
              <a:t>+ w</a:t>
            </a:r>
            <a:endParaRPr lang="en-US" i="1" smtClean="0"/>
          </a:p>
          <a:p>
            <a:pPr eaLnBrk="1" hangingPunct="1"/>
            <a:r>
              <a:rPr lang="en-US" smtClean="0"/>
              <a:t>28.5 J - 15.2 J = + 13.3 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Practice Problem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2800" smtClean="0">
                <a:ea typeface="+mn-ea"/>
                <a:cs typeface="+mn-cs"/>
              </a:rPr>
              <a:t>	Which of the following statements correctly describes the signs of </a:t>
            </a:r>
            <a:r>
              <a:rPr lang="en-US" sz="2800" i="1" smtClean="0">
                <a:ea typeface="+mn-ea"/>
                <a:cs typeface="+mn-cs"/>
              </a:rPr>
              <a:t>q </a:t>
            </a:r>
            <a:r>
              <a:rPr lang="en-US" sz="2800" smtClean="0">
                <a:ea typeface="+mn-ea"/>
                <a:cs typeface="+mn-cs"/>
              </a:rPr>
              <a:t>and w</a:t>
            </a:r>
            <a:r>
              <a:rPr lang="en-US" sz="2800" i="1" smtClean="0">
                <a:ea typeface="+mn-ea"/>
                <a:cs typeface="+mn-cs"/>
              </a:rPr>
              <a:t> </a:t>
            </a:r>
            <a:r>
              <a:rPr lang="en-US" sz="2800" smtClean="0">
                <a:ea typeface="+mn-ea"/>
                <a:cs typeface="+mn-cs"/>
              </a:rPr>
              <a:t>for the following exothermic process at 1 atmosphere pressure and 370 Kelvin?</a:t>
            </a:r>
          </a:p>
          <a:p>
            <a:pPr eaLnBrk="1" fontAlgn="auto" hangingPunct="1"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2800" smtClean="0">
                <a:ea typeface="+mn-ea"/>
                <a:cs typeface="+mn-cs"/>
              </a:rPr>
              <a:t>			H</a:t>
            </a:r>
            <a:r>
              <a:rPr lang="en-US" sz="2800" baseline="-25000" smtClean="0">
                <a:ea typeface="+mn-ea"/>
                <a:cs typeface="+mn-cs"/>
              </a:rPr>
              <a:t>2</a:t>
            </a:r>
            <a:r>
              <a:rPr lang="en-US" sz="2800" smtClean="0">
                <a:ea typeface="+mn-ea"/>
                <a:cs typeface="+mn-cs"/>
              </a:rPr>
              <a:t>O(g) → H</a:t>
            </a:r>
            <a:r>
              <a:rPr lang="en-US" sz="2800" baseline="-25000" smtClean="0">
                <a:ea typeface="+mn-ea"/>
                <a:cs typeface="+mn-cs"/>
              </a:rPr>
              <a:t>2</a:t>
            </a:r>
            <a:r>
              <a:rPr lang="en-US" sz="2800" smtClean="0">
                <a:ea typeface="+mn-ea"/>
                <a:cs typeface="+mn-cs"/>
              </a:rPr>
              <a:t>O(l)</a:t>
            </a:r>
          </a:p>
          <a:p>
            <a:pPr eaLnBrk="1" fontAlgn="auto" hangingPunct="1"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2800" smtClean="0">
                <a:ea typeface="+mn-ea"/>
                <a:cs typeface="+mn-cs"/>
              </a:rPr>
              <a:t>	(a) 	</a:t>
            </a:r>
            <a:r>
              <a:rPr lang="en-US" sz="2800" i="1" smtClean="0">
                <a:ea typeface="+mn-ea"/>
                <a:cs typeface="+mn-cs"/>
              </a:rPr>
              <a:t>q </a:t>
            </a:r>
            <a:r>
              <a:rPr lang="en-US" sz="2800" smtClean="0">
                <a:ea typeface="+mn-ea"/>
                <a:cs typeface="+mn-cs"/>
              </a:rPr>
              <a:t>and w</a:t>
            </a:r>
            <a:r>
              <a:rPr lang="en-US" sz="2800" i="1" smtClean="0">
                <a:ea typeface="+mn-ea"/>
                <a:cs typeface="+mn-cs"/>
              </a:rPr>
              <a:t> </a:t>
            </a:r>
            <a:r>
              <a:rPr lang="en-US" sz="2800" smtClean="0">
                <a:ea typeface="+mn-ea"/>
                <a:cs typeface="+mn-cs"/>
              </a:rPr>
              <a:t>are both negative</a:t>
            </a:r>
          </a:p>
          <a:p>
            <a:pPr eaLnBrk="1" fontAlgn="auto" hangingPunct="1"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2800" smtClean="0">
                <a:ea typeface="+mn-ea"/>
                <a:cs typeface="+mn-cs"/>
              </a:rPr>
              <a:t>	(b) 	</a:t>
            </a:r>
            <a:r>
              <a:rPr lang="en-US" sz="2800" i="1" smtClean="0">
                <a:ea typeface="+mn-ea"/>
                <a:cs typeface="+mn-cs"/>
              </a:rPr>
              <a:t>q </a:t>
            </a:r>
            <a:r>
              <a:rPr lang="en-US" sz="2800" smtClean="0">
                <a:ea typeface="+mn-ea"/>
                <a:cs typeface="+mn-cs"/>
              </a:rPr>
              <a:t>is positive and w</a:t>
            </a:r>
            <a:r>
              <a:rPr lang="en-US" sz="2800" i="1" smtClean="0">
                <a:ea typeface="+mn-ea"/>
                <a:cs typeface="+mn-cs"/>
              </a:rPr>
              <a:t> </a:t>
            </a:r>
            <a:r>
              <a:rPr lang="en-US" sz="2800" smtClean="0">
                <a:ea typeface="+mn-ea"/>
                <a:cs typeface="+mn-cs"/>
              </a:rPr>
              <a:t>is negative</a:t>
            </a:r>
          </a:p>
          <a:p>
            <a:pPr eaLnBrk="1" fontAlgn="auto" hangingPunct="1"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2800" smtClean="0">
                <a:ea typeface="+mn-ea"/>
                <a:cs typeface="+mn-cs"/>
              </a:rPr>
              <a:t>	(c) 	</a:t>
            </a:r>
            <a:r>
              <a:rPr lang="en-US" sz="2800" i="1" smtClean="0">
                <a:ea typeface="+mn-ea"/>
                <a:cs typeface="+mn-cs"/>
              </a:rPr>
              <a:t>q </a:t>
            </a:r>
            <a:r>
              <a:rPr lang="en-US" sz="2800" smtClean="0">
                <a:ea typeface="+mn-ea"/>
                <a:cs typeface="+mn-cs"/>
              </a:rPr>
              <a:t>is negative and w</a:t>
            </a:r>
            <a:r>
              <a:rPr lang="en-US" sz="2800" i="1" smtClean="0">
                <a:ea typeface="+mn-ea"/>
                <a:cs typeface="+mn-cs"/>
              </a:rPr>
              <a:t> </a:t>
            </a:r>
            <a:r>
              <a:rPr lang="en-US" sz="2800" smtClean="0">
                <a:ea typeface="+mn-ea"/>
                <a:cs typeface="+mn-cs"/>
              </a:rPr>
              <a:t>is positive</a:t>
            </a:r>
          </a:p>
          <a:p>
            <a:pPr eaLnBrk="1" fontAlgn="auto" hangingPunct="1"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2800" smtClean="0">
                <a:ea typeface="+mn-ea"/>
                <a:cs typeface="+mn-cs"/>
              </a:rPr>
              <a:t>	(d) 	</a:t>
            </a:r>
            <a:r>
              <a:rPr lang="en-US" sz="2800" i="1" smtClean="0">
                <a:ea typeface="+mn-ea"/>
                <a:cs typeface="+mn-cs"/>
              </a:rPr>
              <a:t>q </a:t>
            </a:r>
            <a:r>
              <a:rPr lang="en-US" sz="2800" smtClean="0">
                <a:ea typeface="+mn-ea"/>
                <a:cs typeface="+mn-cs"/>
              </a:rPr>
              <a:t>and w</a:t>
            </a:r>
            <a:r>
              <a:rPr lang="en-US" sz="2800" i="1" smtClean="0">
                <a:ea typeface="+mn-ea"/>
                <a:cs typeface="+mn-cs"/>
              </a:rPr>
              <a:t> </a:t>
            </a:r>
            <a:r>
              <a:rPr lang="en-US" sz="2800" smtClean="0">
                <a:ea typeface="+mn-ea"/>
                <a:cs typeface="+mn-cs"/>
              </a:rPr>
              <a:t>are both positive</a:t>
            </a:r>
          </a:p>
          <a:p>
            <a:pPr eaLnBrk="1" fontAlgn="auto" hangingPunct="1"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2800" smtClean="0">
                <a:ea typeface="+mn-ea"/>
                <a:cs typeface="+mn-cs"/>
              </a:rPr>
              <a:t>	(e) 	</a:t>
            </a:r>
            <a:r>
              <a:rPr lang="en-US" sz="2800" i="1" smtClean="0">
                <a:ea typeface="+mn-ea"/>
                <a:cs typeface="+mn-cs"/>
              </a:rPr>
              <a:t>q </a:t>
            </a:r>
            <a:r>
              <a:rPr lang="en-US" sz="2800" smtClean="0">
                <a:ea typeface="+mn-ea"/>
                <a:cs typeface="+mn-cs"/>
              </a:rPr>
              <a:t>and w</a:t>
            </a:r>
            <a:r>
              <a:rPr lang="en-US" sz="2800" i="1" smtClean="0">
                <a:ea typeface="+mn-ea"/>
                <a:cs typeface="+mn-cs"/>
              </a:rPr>
              <a:t> </a:t>
            </a:r>
            <a:r>
              <a:rPr lang="en-US" sz="2800" smtClean="0">
                <a:ea typeface="+mn-ea"/>
                <a:cs typeface="+mn-cs"/>
              </a:rPr>
              <a:t>are both zero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Answer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(c). An exothermic indicates </a:t>
            </a:r>
            <a:r>
              <a:rPr lang="en-US" i="1" smtClean="0"/>
              <a:t>q </a:t>
            </a:r>
            <a:r>
              <a:rPr lang="en-US" smtClean="0"/>
              <a:t>is negative and the gas is condensing to a liquid so it is exerting less pressure on its surroundings indicating w</a:t>
            </a:r>
            <a:r>
              <a:rPr lang="en-US" i="1" smtClean="0"/>
              <a:t> </a:t>
            </a:r>
            <a:r>
              <a:rPr lang="en-US" smtClean="0"/>
              <a:t>is positive.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is work?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>
                <a:ea typeface="+mn-ea"/>
                <a:cs typeface="+mn-cs"/>
              </a:rPr>
              <a:t>Work is a force acting over a distance.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Monotype Sorts" charset="2"/>
              <a:buNone/>
              <a:defRPr/>
            </a:pPr>
            <a:r>
              <a:rPr lang="en-US">
                <a:ea typeface="+mn-ea"/>
                <a:cs typeface="+mn-cs"/>
              </a:rPr>
              <a:t>		w= F x </a:t>
            </a:r>
            <a:r>
              <a:rPr lang="en-US">
                <a:latin typeface="Symbol" charset="2"/>
                <a:ea typeface="+mn-ea"/>
                <a:cs typeface="+mn-cs"/>
              </a:rPr>
              <a:t>D</a:t>
            </a:r>
            <a:r>
              <a:rPr lang="en-US">
                <a:ea typeface="+mn-ea"/>
                <a:cs typeface="+mn-cs"/>
              </a:rPr>
              <a:t>d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Monotype Sorts" charset="2"/>
              <a:buNone/>
              <a:defRPr/>
            </a:pPr>
            <a:r>
              <a:rPr lang="en-US">
                <a:ea typeface="+mn-ea"/>
                <a:cs typeface="+mn-cs"/>
              </a:rPr>
              <a:t>		P =  F/ area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Monotype Sorts" charset="2"/>
              <a:buNone/>
              <a:defRPr/>
            </a:pPr>
            <a:r>
              <a:rPr lang="en-US">
                <a:ea typeface="+mn-ea"/>
                <a:cs typeface="+mn-cs"/>
              </a:rPr>
              <a:t>		d = V/area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Monotype Sorts" charset="2"/>
              <a:buNone/>
              <a:defRPr/>
            </a:pPr>
            <a:r>
              <a:rPr lang="en-US">
                <a:ea typeface="+mn-ea"/>
                <a:cs typeface="+mn-cs"/>
              </a:rPr>
              <a:t>		w= (P x area) x </a:t>
            </a:r>
            <a:r>
              <a:rPr lang="en-US">
                <a:latin typeface="Symbol" charset="2"/>
                <a:ea typeface="+mn-ea"/>
                <a:cs typeface="+mn-cs"/>
              </a:rPr>
              <a:t>D</a:t>
            </a:r>
            <a:r>
              <a:rPr lang="en-US">
                <a:ea typeface="+mn-ea"/>
                <a:cs typeface="+mn-cs"/>
              </a:rPr>
              <a:t> (V/area)= P</a:t>
            </a:r>
            <a:r>
              <a:rPr lang="en-US">
                <a:latin typeface="Symbol" charset="2"/>
                <a:ea typeface="+mn-ea"/>
                <a:cs typeface="+mn-cs"/>
              </a:rPr>
              <a:t>D</a:t>
            </a:r>
            <a:r>
              <a:rPr lang="en-US">
                <a:ea typeface="+mn-ea"/>
                <a:cs typeface="+mn-cs"/>
              </a:rPr>
              <a:t>V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>
                <a:ea typeface="+mn-ea"/>
                <a:cs typeface="+mn-cs"/>
              </a:rPr>
              <a:t>Work can be calculated by multiplying pressure by the change in volume at constant pressure.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>
                <a:ea typeface="+mn-ea"/>
                <a:cs typeface="+mn-cs"/>
              </a:rPr>
              <a:t>Use units of    liter•atm    or   L•atm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Pressure and Volume Work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Work refers to a force that moves an object over a distance. </a:t>
            </a:r>
          </a:p>
          <a:p>
            <a:pPr eaLnBrk="1" hangingPunct="1"/>
            <a:r>
              <a:rPr lang="en-US" smtClean="0"/>
              <a:t>Only pressure/volume work (i.e., the expansion/contraction of a gas) is of significance in chemical systems and only when there is an increase or decrease in the amount of gas present.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Work needs a sign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If the volume of a gas increases, the system has done work on the surroundings.</a:t>
            </a:r>
          </a:p>
          <a:p>
            <a:pPr eaLnBrk="1" hangingPunct="1"/>
            <a:r>
              <a:rPr lang="en-US" dirty="0"/>
              <a:t>work is negative</a:t>
            </a:r>
          </a:p>
          <a:p>
            <a:pPr eaLnBrk="1" hangingPunct="1"/>
            <a:r>
              <a:rPr lang="en-US" dirty="0" err="1"/>
              <a:t>w</a:t>
            </a:r>
            <a:r>
              <a:rPr lang="en-US" dirty="0"/>
              <a:t> = - P</a:t>
            </a:r>
            <a:r>
              <a:rPr lang="en-US" dirty="0">
                <a:latin typeface="Symbol" charset="2"/>
              </a:rPr>
              <a:t>D</a:t>
            </a:r>
            <a:r>
              <a:rPr lang="en-US" dirty="0"/>
              <a:t>V</a:t>
            </a:r>
          </a:p>
          <a:p>
            <a:pPr eaLnBrk="1" hangingPunct="1"/>
            <a:r>
              <a:rPr lang="en-US" dirty="0"/>
              <a:t>Expanding work is negative.</a:t>
            </a:r>
          </a:p>
          <a:p>
            <a:pPr eaLnBrk="1" hangingPunct="1"/>
            <a:r>
              <a:rPr lang="en-US" dirty="0"/>
              <a:t>Contracting, surroundings do work on the system W is positive.</a:t>
            </a:r>
          </a:p>
          <a:p>
            <a:pPr eaLnBrk="1" hangingPunct="1"/>
            <a:r>
              <a:rPr lang="en-US" dirty="0"/>
              <a:t>1 </a:t>
            </a:r>
            <a:r>
              <a:rPr lang="en-US" dirty="0" err="1"/>
              <a:t>L•atm</a:t>
            </a:r>
            <a:r>
              <a:rPr lang="en-US" dirty="0"/>
              <a:t> = 101.3 J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When, in a chemical reaction, there are more moles of product gas compared to</a:t>
            </a:r>
          </a:p>
          <a:p>
            <a:pPr eaLnBrk="1" hangingPunct="1">
              <a:buFont typeface="Monotype Sorts" charset="2"/>
              <a:buNone/>
            </a:pPr>
            <a:r>
              <a:rPr lang="en-US" smtClean="0"/>
              <a:t>	reactant gas, the system can be thought of as performing work on its surroundings (making w</a:t>
            </a:r>
            <a:r>
              <a:rPr lang="en-US" i="1" smtClean="0"/>
              <a:t> &lt;</a:t>
            </a:r>
            <a:r>
              <a:rPr lang="en-US" smtClean="0"/>
              <a:t> 0) because it is “pushing back,” or moving back the atmosphere to make room for the expanding gas. </a:t>
            </a:r>
          </a:p>
          <a:p>
            <a:pPr eaLnBrk="1" hangingPunct="1">
              <a:buFont typeface="Monotype Sorts" charset="2"/>
              <a:buNone/>
            </a:pPr>
            <a:r>
              <a:rPr lang="en-US" smtClean="0"/>
              <a:t>	When the reverse is true, w</a:t>
            </a:r>
            <a:r>
              <a:rPr lang="en-US" i="1" smtClean="0"/>
              <a:t> &gt;</a:t>
            </a:r>
            <a:r>
              <a:rPr lang="en-US" smtClean="0"/>
              <a:t> 0.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95300"/>
            <a:ext cx="7772400" cy="641350"/>
          </a:xfrm>
        </p:spPr>
        <p:txBody>
          <a:bodyPr/>
          <a:lstStyle/>
          <a:p>
            <a:pPr eaLnBrk="1" hangingPunct="1"/>
            <a:r>
              <a:rPr lang="en-US" sz="3600"/>
              <a:t>Compressing and Expanding Gases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029200"/>
          </a:xfrm>
        </p:spPr>
        <p:txBody>
          <a:bodyPr/>
          <a:lstStyle/>
          <a:p>
            <a:pPr eaLnBrk="1" hangingPunct="1"/>
            <a:endParaRPr lang="en-US"/>
          </a:p>
          <a:p>
            <a:pPr eaLnBrk="1" hangingPunct="1"/>
            <a:r>
              <a:rPr lang="en-US"/>
              <a:t>Compressing gas</a:t>
            </a:r>
          </a:p>
          <a:p>
            <a:pPr lvl="1" eaLnBrk="1" hangingPunct="1"/>
            <a:r>
              <a:rPr lang="en-US"/>
              <a:t>Work on the system is positive</a:t>
            </a:r>
          </a:p>
          <a:p>
            <a:pPr lvl="1" eaLnBrk="1" hangingPunct="1"/>
            <a:r>
              <a:rPr lang="en-US"/>
              <a:t>Work is going into the system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Expanding gas</a:t>
            </a:r>
          </a:p>
          <a:p>
            <a:pPr lvl="1" eaLnBrk="1" hangingPunct="1"/>
            <a:r>
              <a:rPr lang="en-US"/>
              <a:t>Work on the surroundings is negative</a:t>
            </a:r>
          </a:p>
          <a:p>
            <a:pPr lvl="1" eaLnBrk="1" hangingPunct="1"/>
            <a:r>
              <a:rPr lang="en-US"/>
              <a:t>Work is leaving the system</a:t>
            </a:r>
          </a:p>
          <a:p>
            <a:pPr lvl="1" eaLnBrk="1" hangingPunct="1"/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Clarification Info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If the reaction is performed in a rigid container, there may be a change in pressure,</a:t>
            </a:r>
          </a:p>
          <a:p>
            <a:pPr eaLnBrk="1" hangingPunct="1">
              <a:lnSpc>
                <a:spcPct val="90000"/>
              </a:lnSpc>
              <a:buFont typeface="Monotype Sorts" charset="2"/>
              <a:buNone/>
            </a:pPr>
            <a:r>
              <a:rPr lang="en-US" sz="2800" smtClean="0"/>
              <a:t>	but if there is no change in volume, the atmosphere outside the container didn’t “move” and without movement, no work is done by or on the system. </a:t>
            </a:r>
          </a:p>
          <a:p>
            <a:pPr eaLnBrk="1" hangingPunct="1">
              <a:lnSpc>
                <a:spcPct val="90000"/>
              </a:lnSpc>
              <a:buFont typeface="Monotype Sorts" charset="2"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If there is no change in volume (</a:t>
            </a:r>
            <a:r>
              <a:rPr lang="en-US" sz="2800" i="1" smtClean="0"/>
              <a:t>V= </a:t>
            </a:r>
            <a:r>
              <a:rPr lang="en-US" sz="2800" smtClean="0"/>
              <a:t>0), then no work is done by or on the system (w= 0) and the change in internal energy will be entirely be due to the heat involved ( </a:t>
            </a:r>
            <a:r>
              <a:rPr lang="el-GR" sz="2800" smtClean="0"/>
              <a:t>Δ</a:t>
            </a:r>
            <a:r>
              <a:rPr lang="en-US" sz="2800" i="1" smtClean="0"/>
              <a:t>E </a:t>
            </a:r>
            <a:r>
              <a:rPr lang="en-US" sz="2800" smtClean="0"/>
              <a:t>= </a:t>
            </a:r>
            <a:r>
              <a:rPr lang="en-US" sz="2800" i="1" smtClean="0"/>
              <a:t>q</a:t>
            </a:r>
            <a:r>
              <a:rPr lang="en-US" sz="2800" smtClean="0"/>
              <a:t>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Making Bonds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Addition of energy is always a requirement for the breaking of bonds but the breaking of bonds in and of itself does not release energy. </a:t>
            </a:r>
          </a:p>
          <a:p>
            <a:pPr eaLnBrk="1" hangingPunct="1"/>
            <a:r>
              <a:rPr lang="en-US" smtClean="0"/>
              <a:t>Energy release occurs when new bonds are formed.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077200" cy="5029200"/>
          </a:xfrm>
        </p:spPr>
        <p:txBody>
          <a:bodyPr/>
          <a:lstStyle/>
          <a:p>
            <a:pPr eaLnBrk="1" hangingPunct="1"/>
            <a:r>
              <a:rPr lang="en-US"/>
              <a:t>What amount of work is done  when 15 L of gas is expanded to 25 L at 2.4 atm pressure?</a:t>
            </a:r>
          </a:p>
          <a:p>
            <a:pPr eaLnBrk="1" hangingPunct="1"/>
            <a:r>
              <a:rPr lang="en-US"/>
              <a:t>If  2.36 J of heat are absorbed by the gas above. what is the change in energy?</a:t>
            </a:r>
          </a:p>
          <a:p>
            <a:pPr eaLnBrk="1" hangingPunct="1"/>
            <a:r>
              <a:rPr lang="en-US"/>
              <a:t>How much heat would it take to change the gas without changing the internal energy of the gas?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sz="3600" dirty="0"/>
              <a:t>Enthalpy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  <a:cs typeface="+mn-cs"/>
              </a:rPr>
              <a:t> The symbol for Enthalpy is  H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  <a:cs typeface="+mn-cs"/>
              </a:rPr>
              <a:t>H = E + PV   (that’s the definition)</a:t>
            </a: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latin typeface="Symbol" charset="2"/>
                <a:ea typeface="+mn-ea"/>
                <a:cs typeface="+mn-cs"/>
              </a:rPr>
              <a:t>D</a:t>
            </a:r>
            <a:r>
              <a:rPr lang="en-US" dirty="0" smtClean="0">
                <a:ea typeface="+mn-ea"/>
                <a:cs typeface="+mn-cs"/>
              </a:rPr>
              <a:t>H </a:t>
            </a:r>
            <a:r>
              <a:rPr lang="en-US" dirty="0">
                <a:ea typeface="+mn-ea"/>
                <a:cs typeface="+mn-cs"/>
              </a:rPr>
              <a:t>= </a:t>
            </a:r>
            <a:r>
              <a:rPr lang="en-US" dirty="0">
                <a:latin typeface="Symbol" charset="2"/>
                <a:ea typeface="+mn-ea"/>
                <a:cs typeface="+mn-cs"/>
              </a:rPr>
              <a:t>D</a:t>
            </a:r>
            <a:r>
              <a:rPr lang="en-US" dirty="0">
                <a:ea typeface="+mn-ea"/>
                <a:cs typeface="+mn-cs"/>
              </a:rPr>
              <a:t>E + </a:t>
            </a:r>
            <a:r>
              <a:rPr lang="en-US" dirty="0" smtClean="0">
                <a:ea typeface="+mn-ea"/>
                <a:cs typeface="+mn-cs"/>
              </a:rPr>
              <a:t>P</a:t>
            </a:r>
            <a:r>
              <a:rPr lang="en-US" dirty="0" smtClean="0">
                <a:latin typeface="Symbol" charset="2"/>
                <a:ea typeface="+mn-ea"/>
                <a:cs typeface="+mn-cs"/>
              </a:rPr>
              <a:t>D</a:t>
            </a:r>
            <a:r>
              <a:rPr lang="en-US" dirty="0" smtClean="0">
                <a:ea typeface="+mn-ea"/>
                <a:cs typeface="+mn-cs"/>
              </a:rPr>
              <a:t>V  (</a:t>
            </a:r>
            <a:r>
              <a:rPr lang="en-US" dirty="0" smtClean="0"/>
              <a:t>at constant pressure)</a:t>
            </a: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90500" y="152400"/>
            <a:ext cx="8763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/>
              <a:t>Enthalpy (H)</a:t>
            </a:r>
            <a:r>
              <a:rPr lang="en-US" altLang="en-US"/>
              <a:t> is used to quantify the heat flow into or out of a system in a process that occurs at constant pressure.</a:t>
            </a:r>
            <a:endParaRPr lang="en-US" altLang="en-US" b="1" i="1"/>
          </a:p>
        </p:txBody>
      </p:sp>
      <p:pic>
        <p:nvPicPr>
          <p:cNvPr id="7171" name="Picture 3" descr="C:\Chang Powerpoint\Figures\cng7ch06\cha56011_0603.jpeg"/>
          <p:cNvPicPr>
            <a:picLocks noChangeAspect="1" noChangeArrowheads="1"/>
          </p:cNvPicPr>
          <p:nvPr/>
        </p:nvPicPr>
        <p:blipFill>
          <a:blip r:embed="rId2"/>
          <a:srcRect b="7246"/>
          <a:stretch>
            <a:fillRect/>
          </a:stretch>
        </p:blipFill>
        <p:spPr bwMode="auto">
          <a:xfrm>
            <a:off x="381000" y="2438400"/>
            <a:ext cx="8382000" cy="357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844675" y="1066800"/>
            <a:ext cx="5478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en-US" sz="2800">
                <a:latin typeface="Symbol" charset="2"/>
              </a:rPr>
              <a:t>D</a:t>
            </a:r>
            <a:r>
              <a:rPr lang="en-US" altLang="en-US" sz="2800" i="1"/>
              <a:t>H</a:t>
            </a:r>
            <a:r>
              <a:rPr lang="en-US" altLang="en-US" sz="2800"/>
              <a:t> = </a:t>
            </a:r>
            <a:r>
              <a:rPr lang="en-US" altLang="en-US" sz="2800" i="1"/>
              <a:t>H</a:t>
            </a:r>
            <a:r>
              <a:rPr lang="en-US" altLang="en-US" sz="2800"/>
              <a:t> (products) – </a:t>
            </a:r>
            <a:r>
              <a:rPr lang="en-US" altLang="en-US" sz="2800" i="1"/>
              <a:t>H</a:t>
            </a:r>
            <a:r>
              <a:rPr lang="en-US" altLang="en-US" sz="2800"/>
              <a:t> (reactants)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76250" y="1671638"/>
            <a:ext cx="8410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>
                <a:latin typeface="Symbol" charset="2"/>
              </a:rPr>
              <a:t>D</a:t>
            </a:r>
            <a:r>
              <a:rPr lang="en-US" altLang="en-US" i="1"/>
              <a:t>H</a:t>
            </a:r>
            <a:r>
              <a:rPr lang="en-US" altLang="en-US"/>
              <a:t> = </a:t>
            </a:r>
            <a:r>
              <a:rPr lang="en-US" altLang="en-US" sz="2000"/>
              <a:t>heat given off or absorbed during a reaction </a:t>
            </a:r>
            <a:r>
              <a:rPr lang="en-US" altLang="en-US" sz="2000" b="1"/>
              <a:t>at constant pressure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096963" y="5943600"/>
            <a:ext cx="2560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 i="1"/>
              <a:t>H</a:t>
            </a:r>
            <a:r>
              <a:rPr lang="en-US" altLang="en-US" baseline="-25000"/>
              <a:t>products </a:t>
            </a:r>
            <a:r>
              <a:rPr lang="en-US" altLang="en-US"/>
              <a:t>&lt; </a:t>
            </a:r>
            <a:r>
              <a:rPr lang="en-US" altLang="en-US" i="1"/>
              <a:t>H</a:t>
            </a:r>
            <a:r>
              <a:rPr lang="en-US" altLang="en-US" baseline="-25000"/>
              <a:t>reactants</a:t>
            </a:r>
            <a:endParaRPr lang="en-US" altLang="en-US" i="1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824038" y="6359525"/>
            <a:ext cx="1106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>
                <a:latin typeface="Symbol" charset="2"/>
              </a:rPr>
              <a:t>D</a:t>
            </a:r>
            <a:r>
              <a:rPr lang="en-US" altLang="en-US" i="1"/>
              <a:t>H</a:t>
            </a:r>
            <a:r>
              <a:rPr lang="en-US" altLang="en-US"/>
              <a:t> &lt; 0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5745163" y="5943600"/>
            <a:ext cx="2560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 i="1"/>
              <a:t>H</a:t>
            </a:r>
            <a:r>
              <a:rPr lang="en-US" altLang="en-US" baseline="-25000"/>
              <a:t>products </a:t>
            </a:r>
            <a:r>
              <a:rPr lang="en-US" altLang="en-US"/>
              <a:t>&gt; </a:t>
            </a:r>
            <a:r>
              <a:rPr lang="en-US" altLang="en-US" i="1"/>
              <a:t>H</a:t>
            </a:r>
            <a:r>
              <a:rPr lang="en-US" altLang="en-US" baseline="-25000"/>
              <a:t>reactants</a:t>
            </a:r>
            <a:endParaRPr lang="en-US" altLang="en-US" i="1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6472238" y="6359525"/>
            <a:ext cx="1106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>
                <a:latin typeface="Symbol" charset="2"/>
              </a:rPr>
              <a:t>D</a:t>
            </a:r>
            <a:r>
              <a:rPr lang="en-US" altLang="en-US" i="1"/>
              <a:t>H</a:t>
            </a:r>
            <a:r>
              <a:rPr lang="en-US" altLang="en-US"/>
              <a:t> &gt; 0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8531225" y="638492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 sz="2000"/>
              <a:t>6.3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utoUpdateAnimBg="0"/>
      <p:bldP spid="7174" grpId="0" autoUpdateAnimBg="0"/>
      <p:bldP spid="7175" grpId="0" autoUpdateAnimBg="0"/>
      <p:bldP spid="7176" grpId="0" autoUpdateAnimBg="0"/>
      <p:bldP spid="7177" grpId="0" autoUpdateAnimBg="0"/>
      <p:bldP spid="7178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95300"/>
            <a:ext cx="7772400" cy="14319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latin typeface="Symbol" charset="2"/>
                <a:ea typeface="+mj-ea"/>
                <a:cs typeface="+mj-cs"/>
              </a:rPr>
              <a:t>D</a:t>
            </a:r>
            <a:r>
              <a:rPr lang="en-US">
                <a:ea typeface="+mj-ea"/>
                <a:cs typeface="+mj-cs"/>
              </a:rPr>
              <a:t>H = </a:t>
            </a:r>
            <a:r>
              <a:rPr lang="en-US">
                <a:latin typeface="Symbol" charset="2"/>
                <a:ea typeface="+mj-ea"/>
                <a:cs typeface="+mj-cs"/>
              </a:rPr>
              <a:t>D</a:t>
            </a:r>
            <a:r>
              <a:rPr lang="en-US">
                <a:ea typeface="+mj-ea"/>
                <a:cs typeface="+mj-cs"/>
              </a:rPr>
              <a:t>E + P</a:t>
            </a:r>
            <a:r>
              <a:rPr lang="en-US">
                <a:latin typeface="Symbol" charset="2"/>
                <a:ea typeface="+mj-ea"/>
                <a:cs typeface="+mj-cs"/>
              </a:rPr>
              <a:t>D</a:t>
            </a:r>
            <a:r>
              <a:rPr lang="en-US">
                <a:ea typeface="+mj-ea"/>
                <a:cs typeface="+mj-cs"/>
              </a:rPr>
              <a:t>V</a:t>
            </a:r>
            <a:br>
              <a:rPr lang="en-US">
                <a:ea typeface="+mj-ea"/>
                <a:cs typeface="+mj-cs"/>
              </a:rPr>
            </a:br>
            <a:endParaRPr lang="en-US">
              <a:ea typeface="+mj-ea"/>
              <a:cs typeface="+mj-cs"/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latin typeface="Times New Roman" charset="0"/>
                <a:ea typeface="+mn-ea"/>
                <a:cs typeface="+mn-cs"/>
              </a:rPr>
              <a:t>Using  </a:t>
            </a:r>
            <a:r>
              <a:rPr lang="en-US" dirty="0" smtClean="0">
                <a:latin typeface="Symbol" charset="2"/>
                <a:ea typeface="+mn-ea"/>
                <a:cs typeface="+mn-cs"/>
              </a:rPr>
              <a:t>  </a:t>
            </a:r>
            <a:r>
              <a:rPr lang="en-US" dirty="0">
                <a:latin typeface="Symbol" charset="2"/>
                <a:ea typeface="+mn-ea"/>
                <a:cs typeface="+mn-cs"/>
              </a:rPr>
              <a:t>D</a:t>
            </a:r>
            <a:r>
              <a:rPr lang="en-US" dirty="0">
                <a:ea typeface="+mn-ea"/>
                <a:cs typeface="+mn-cs"/>
              </a:rPr>
              <a:t>H = </a:t>
            </a:r>
            <a:r>
              <a:rPr lang="en-US" dirty="0">
                <a:latin typeface="Symbol" charset="2"/>
                <a:ea typeface="+mn-ea"/>
                <a:cs typeface="+mn-cs"/>
              </a:rPr>
              <a:t>D</a:t>
            </a:r>
            <a:r>
              <a:rPr lang="en-US" dirty="0">
                <a:ea typeface="+mn-ea"/>
                <a:cs typeface="+mn-cs"/>
              </a:rPr>
              <a:t>E + P</a:t>
            </a:r>
            <a:r>
              <a:rPr lang="en-US" dirty="0">
                <a:latin typeface="Symbol" charset="2"/>
                <a:ea typeface="+mn-ea"/>
                <a:cs typeface="+mn-cs"/>
              </a:rPr>
              <a:t>D</a:t>
            </a:r>
            <a:r>
              <a:rPr lang="en-US" dirty="0">
                <a:ea typeface="+mn-ea"/>
                <a:cs typeface="+mn-cs"/>
              </a:rPr>
              <a:t>V</a:t>
            </a:r>
          </a:p>
          <a:p>
            <a:pPr eaLnBrk="1" fontAlgn="auto" hangingPunct="1">
              <a:lnSpc>
                <a:spcPct val="130000"/>
              </a:lnSpc>
              <a:spcAft>
                <a:spcPct val="10000"/>
              </a:spcAft>
              <a:buFont typeface="Arial"/>
              <a:buChar char="•"/>
              <a:defRPr/>
            </a:pPr>
            <a:r>
              <a:rPr lang="en-US" dirty="0">
                <a:ea typeface="+mn-ea"/>
                <a:cs typeface="+mn-cs"/>
              </a:rPr>
              <a:t>the heat at constant pressure </a:t>
            </a:r>
            <a:r>
              <a:rPr lang="en-US" dirty="0" err="1">
                <a:ea typeface="+mn-ea"/>
                <a:cs typeface="+mn-cs"/>
              </a:rPr>
              <a:t>q</a:t>
            </a:r>
            <a:r>
              <a:rPr lang="en-US" sz="4000" baseline="-25000" dirty="0" err="1">
                <a:ea typeface="+mn-ea"/>
                <a:cs typeface="+mn-cs"/>
              </a:rPr>
              <a:t>p</a:t>
            </a:r>
            <a:r>
              <a:rPr lang="en-US" dirty="0">
                <a:ea typeface="+mn-ea"/>
                <a:cs typeface="+mn-cs"/>
              </a:rPr>
              <a:t>  can be calculated from:</a:t>
            </a:r>
          </a:p>
          <a:p>
            <a:pPr eaLnBrk="1" fontAlgn="auto" hangingPunct="1">
              <a:lnSpc>
                <a:spcPct val="130000"/>
              </a:lnSpc>
              <a:spcAft>
                <a:spcPct val="10000"/>
              </a:spcAft>
              <a:buFont typeface="Arial"/>
              <a:buChar char="•"/>
              <a:defRPr/>
            </a:pPr>
            <a:r>
              <a:rPr lang="en-US" dirty="0">
                <a:latin typeface="Symbol" charset="2"/>
                <a:ea typeface="+mn-ea"/>
                <a:cs typeface="+mn-cs"/>
              </a:rPr>
              <a:t>D</a:t>
            </a:r>
            <a:r>
              <a:rPr lang="en-US" dirty="0">
                <a:ea typeface="+mn-ea"/>
                <a:cs typeface="+mn-cs"/>
              </a:rPr>
              <a:t>E = </a:t>
            </a:r>
            <a:r>
              <a:rPr lang="en-US" dirty="0" err="1">
                <a:ea typeface="+mn-ea"/>
                <a:cs typeface="+mn-cs"/>
              </a:rPr>
              <a:t>q</a:t>
            </a:r>
            <a:r>
              <a:rPr lang="en-US" sz="4000" baseline="-25000" dirty="0" err="1">
                <a:ea typeface="+mn-ea"/>
                <a:cs typeface="+mn-cs"/>
              </a:rPr>
              <a:t>p</a:t>
            </a:r>
            <a:r>
              <a:rPr lang="en-US" dirty="0">
                <a:ea typeface="+mn-ea"/>
                <a:cs typeface="+mn-cs"/>
              </a:rPr>
              <a:t> + </a:t>
            </a:r>
            <a:r>
              <a:rPr lang="en-US" dirty="0" err="1">
                <a:ea typeface="+mn-ea"/>
                <a:cs typeface="+mn-cs"/>
              </a:rPr>
              <a:t>w</a:t>
            </a:r>
            <a:r>
              <a:rPr lang="en-US" dirty="0">
                <a:ea typeface="+mn-ea"/>
                <a:cs typeface="+mn-cs"/>
              </a:rPr>
              <a:t>       (if    </a:t>
            </a:r>
            <a:r>
              <a:rPr lang="en-US" dirty="0" err="1">
                <a:ea typeface="+mn-ea"/>
                <a:cs typeface="+mn-cs"/>
              </a:rPr>
              <a:t>w</a:t>
            </a:r>
            <a:r>
              <a:rPr lang="en-US" dirty="0">
                <a:ea typeface="+mn-ea"/>
                <a:cs typeface="+mn-cs"/>
              </a:rPr>
              <a:t> = - P</a:t>
            </a:r>
            <a:r>
              <a:rPr lang="en-US" dirty="0">
                <a:latin typeface="Symbol" charset="2"/>
                <a:ea typeface="+mn-ea"/>
                <a:cs typeface="+mn-cs"/>
              </a:rPr>
              <a:t>D</a:t>
            </a:r>
            <a:r>
              <a:rPr lang="en-US" dirty="0">
                <a:ea typeface="+mn-ea"/>
                <a:cs typeface="+mn-cs"/>
              </a:rPr>
              <a:t>V  then…) </a:t>
            </a:r>
          </a:p>
          <a:p>
            <a:pPr eaLnBrk="1" fontAlgn="auto" hangingPunct="1">
              <a:lnSpc>
                <a:spcPct val="130000"/>
              </a:lnSpc>
              <a:spcAft>
                <a:spcPct val="10000"/>
              </a:spcAft>
              <a:buFont typeface="Arial"/>
              <a:buChar char="•"/>
              <a:defRPr/>
            </a:pPr>
            <a:r>
              <a:rPr lang="en-US" dirty="0">
                <a:latin typeface="Symbol" charset="2"/>
                <a:ea typeface="+mn-ea"/>
                <a:cs typeface="+mn-cs"/>
              </a:rPr>
              <a:t>D</a:t>
            </a:r>
            <a:r>
              <a:rPr lang="en-US" dirty="0">
                <a:ea typeface="+mn-ea"/>
                <a:cs typeface="+mn-cs"/>
              </a:rPr>
              <a:t>E = </a:t>
            </a:r>
            <a:r>
              <a:rPr lang="en-US" dirty="0" err="1">
                <a:ea typeface="+mn-ea"/>
                <a:cs typeface="+mn-cs"/>
              </a:rPr>
              <a:t>q</a:t>
            </a:r>
            <a:r>
              <a:rPr lang="en-US" sz="4000" baseline="-25000" dirty="0" err="1">
                <a:ea typeface="+mn-ea"/>
                <a:cs typeface="+mn-cs"/>
              </a:rPr>
              <a:t>p</a:t>
            </a:r>
            <a:r>
              <a:rPr lang="en-US" dirty="0">
                <a:ea typeface="+mn-ea"/>
                <a:cs typeface="+mn-cs"/>
              </a:rPr>
              <a:t> – P</a:t>
            </a:r>
            <a:r>
              <a:rPr lang="en-US" dirty="0">
                <a:latin typeface="Symbol" charset="2"/>
                <a:ea typeface="+mn-ea"/>
                <a:cs typeface="+mn-cs"/>
              </a:rPr>
              <a:t>D</a:t>
            </a:r>
            <a:r>
              <a:rPr lang="en-US" dirty="0">
                <a:ea typeface="+mn-ea"/>
                <a:cs typeface="+mn-cs"/>
              </a:rPr>
              <a:t>V   (now rearrange)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err="1">
                <a:ea typeface="+mn-ea"/>
                <a:cs typeface="+mn-cs"/>
              </a:rPr>
              <a:t>q</a:t>
            </a:r>
            <a:r>
              <a:rPr lang="en-US" sz="4000" baseline="-25000" dirty="0" err="1">
                <a:ea typeface="+mn-ea"/>
                <a:cs typeface="+mn-cs"/>
              </a:rPr>
              <a:t>p</a:t>
            </a:r>
            <a:r>
              <a:rPr lang="en-US" dirty="0">
                <a:ea typeface="+mn-ea"/>
                <a:cs typeface="+mn-cs"/>
              </a:rPr>
              <a:t> = </a:t>
            </a:r>
            <a:r>
              <a:rPr lang="en-US" dirty="0">
                <a:latin typeface="Symbol" charset="2"/>
                <a:ea typeface="+mn-ea"/>
                <a:cs typeface="+mn-cs"/>
              </a:rPr>
              <a:t>D</a:t>
            </a:r>
            <a:r>
              <a:rPr lang="en-US" dirty="0">
                <a:ea typeface="+mn-ea"/>
                <a:cs typeface="+mn-cs"/>
              </a:rPr>
              <a:t>E +  P </a:t>
            </a:r>
            <a:r>
              <a:rPr lang="en-US" dirty="0">
                <a:latin typeface="Symbol" charset="2"/>
                <a:ea typeface="+mn-ea"/>
                <a:cs typeface="+mn-cs"/>
              </a:rPr>
              <a:t>D</a:t>
            </a:r>
            <a:r>
              <a:rPr lang="en-US" dirty="0">
                <a:ea typeface="+mn-ea"/>
                <a:cs typeface="+mn-cs"/>
              </a:rPr>
              <a:t>V = </a:t>
            </a:r>
            <a:r>
              <a:rPr lang="en-US" dirty="0">
                <a:latin typeface="Symbol" charset="2"/>
                <a:ea typeface="+mn-ea"/>
                <a:cs typeface="+mn-cs"/>
              </a:rPr>
              <a:t>D</a:t>
            </a:r>
            <a:r>
              <a:rPr lang="en-US" dirty="0">
                <a:ea typeface="+mn-ea"/>
                <a:cs typeface="+mn-cs"/>
              </a:rPr>
              <a:t>H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95300"/>
            <a:ext cx="7772400" cy="701675"/>
          </a:xfrm>
        </p:spPr>
        <p:txBody>
          <a:bodyPr/>
          <a:lstStyle/>
          <a:p>
            <a:pPr eaLnBrk="1" hangingPunct="1"/>
            <a:r>
              <a:rPr lang="en-US" sz="4000" smtClean="0"/>
              <a:t>Examples of Enthapy Changes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eaLnBrk="1" hangingPunct="1"/>
            <a:endParaRPr lang="en-US" sz="2800" smtClean="0"/>
          </a:p>
          <a:p>
            <a:pPr eaLnBrk="1" hangingPunct="1"/>
            <a:r>
              <a:rPr lang="en-US" sz="2000" smtClean="0">
                <a:latin typeface="Arial" charset="0"/>
              </a:rPr>
              <a:t>KOH(</a:t>
            </a:r>
            <a:r>
              <a:rPr lang="en-US" sz="2000" i="1" smtClean="0">
                <a:latin typeface="Arial" charset="0"/>
              </a:rPr>
              <a:t>s</a:t>
            </a:r>
            <a:r>
              <a:rPr lang="en-US" sz="2000" smtClean="0">
                <a:latin typeface="Arial" charset="0"/>
              </a:rPr>
              <a:t>) </a:t>
            </a:r>
            <a:r>
              <a:rPr lang="en-US" sz="2000" b="1" smtClean="0">
                <a:latin typeface="Arial" charset="0"/>
              </a:rPr>
              <a:t>→ </a:t>
            </a:r>
            <a:r>
              <a:rPr lang="en-US" sz="2000" smtClean="0">
                <a:latin typeface="Arial" charset="0"/>
              </a:rPr>
              <a:t>K(</a:t>
            </a:r>
            <a:r>
              <a:rPr lang="en-US" sz="2000" i="1" smtClean="0">
                <a:latin typeface="Arial" charset="0"/>
              </a:rPr>
              <a:t>aq</a:t>
            </a:r>
            <a:r>
              <a:rPr lang="en-US" sz="2000" smtClean="0">
                <a:latin typeface="Arial" charset="0"/>
              </a:rPr>
              <a:t>) + OH</a:t>
            </a:r>
            <a:r>
              <a:rPr lang="en-US" sz="2000" baseline="30000" smtClean="0">
                <a:latin typeface="Arial" charset="0"/>
              </a:rPr>
              <a:t>-1</a:t>
            </a:r>
            <a:r>
              <a:rPr lang="en-US" sz="2000" smtClean="0">
                <a:latin typeface="Arial" charset="0"/>
              </a:rPr>
              <a:t> (</a:t>
            </a:r>
            <a:r>
              <a:rPr lang="en-US" sz="2000" i="1" smtClean="0">
                <a:latin typeface="Arial" charset="0"/>
              </a:rPr>
              <a:t>aq</a:t>
            </a:r>
            <a:r>
              <a:rPr lang="en-US" sz="2000" smtClean="0">
                <a:latin typeface="Arial" charset="0"/>
              </a:rPr>
              <a:t>)                   </a:t>
            </a:r>
            <a:r>
              <a:rPr lang="el-GR" sz="2000" smtClean="0">
                <a:latin typeface="Arial" charset="0"/>
                <a:ea typeface="Arial" charset="0"/>
                <a:cs typeface="Arial" charset="0"/>
              </a:rPr>
              <a:t>Δ</a:t>
            </a:r>
            <a:r>
              <a:rPr lang="en-US" sz="2000" smtClean="0">
                <a:latin typeface="Arial" charset="0"/>
              </a:rPr>
              <a:t>H</a:t>
            </a:r>
            <a:r>
              <a:rPr lang="en-US" sz="2000" baseline="-25000" smtClean="0">
                <a:latin typeface="Arial" charset="0"/>
              </a:rPr>
              <a:t>solution</a:t>
            </a:r>
            <a:r>
              <a:rPr lang="en-US" sz="2000" i="1" smtClean="0">
                <a:latin typeface="Arial" charset="0"/>
              </a:rPr>
              <a:t> </a:t>
            </a:r>
            <a:r>
              <a:rPr lang="en-US" sz="2000" smtClean="0">
                <a:latin typeface="Arial" charset="0"/>
              </a:rPr>
              <a:t>= - 57.8 kJ mol1</a:t>
            </a:r>
          </a:p>
          <a:p>
            <a:pPr eaLnBrk="1" hangingPunct="1"/>
            <a:endParaRPr lang="en-US" sz="2000" smtClean="0">
              <a:latin typeface="Arial" charset="0"/>
            </a:endParaRPr>
          </a:p>
          <a:p>
            <a:pPr eaLnBrk="1" hangingPunct="1"/>
            <a:r>
              <a:rPr lang="en-US" sz="2000" smtClean="0">
                <a:latin typeface="Arial" charset="0"/>
              </a:rPr>
              <a:t>C</a:t>
            </a:r>
            <a:r>
              <a:rPr lang="en-US" sz="2000" baseline="-25000" smtClean="0">
                <a:latin typeface="Arial" charset="0"/>
              </a:rPr>
              <a:t>3</a:t>
            </a:r>
            <a:r>
              <a:rPr lang="en-US" sz="2000" smtClean="0">
                <a:latin typeface="Arial" charset="0"/>
              </a:rPr>
              <a:t>H</a:t>
            </a:r>
            <a:r>
              <a:rPr lang="en-US" sz="2000" baseline="-25000" smtClean="0">
                <a:latin typeface="Arial" charset="0"/>
              </a:rPr>
              <a:t>8</a:t>
            </a:r>
            <a:r>
              <a:rPr lang="en-US" sz="2000" smtClean="0">
                <a:latin typeface="Arial" charset="0"/>
              </a:rPr>
              <a:t>(</a:t>
            </a:r>
            <a:r>
              <a:rPr lang="en-US" sz="2000" i="1" smtClean="0">
                <a:latin typeface="Arial" charset="0"/>
              </a:rPr>
              <a:t>g</a:t>
            </a:r>
            <a:r>
              <a:rPr lang="en-US" sz="2000" smtClean="0">
                <a:latin typeface="Arial" charset="0"/>
              </a:rPr>
              <a:t>) + 5O</a:t>
            </a:r>
            <a:r>
              <a:rPr lang="en-US" sz="2000" baseline="-25000" smtClean="0">
                <a:latin typeface="Arial" charset="0"/>
              </a:rPr>
              <a:t>2</a:t>
            </a:r>
            <a:r>
              <a:rPr lang="en-US" sz="2000" smtClean="0">
                <a:latin typeface="Arial" charset="0"/>
              </a:rPr>
              <a:t>(</a:t>
            </a:r>
            <a:r>
              <a:rPr lang="en-US" sz="2000" i="1" smtClean="0">
                <a:latin typeface="Arial" charset="0"/>
              </a:rPr>
              <a:t>g</a:t>
            </a:r>
            <a:r>
              <a:rPr lang="en-US" sz="2000" smtClean="0">
                <a:latin typeface="Arial" charset="0"/>
              </a:rPr>
              <a:t>) </a:t>
            </a:r>
            <a:r>
              <a:rPr lang="en-US" sz="2000" b="1" smtClean="0">
                <a:latin typeface="Arial" charset="0"/>
              </a:rPr>
              <a:t>→ </a:t>
            </a:r>
            <a:r>
              <a:rPr lang="en-US" sz="2000" smtClean="0">
                <a:latin typeface="Arial" charset="0"/>
              </a:rPr>
              <a:t>3CO</a:t>
            </a:r>
            <a:r>
              <a:rPr lang="en-US" sz="2000" baseline="-25000" smtClean="0">
                <a:latin typeface="Arial" charset="0"/>
              </a:rPr>
              <a:t>2</a:t>
            </a:r>
            <a:r>
              <a:rPr lang="en-US" sz="2000" smtClean="0">
                <a:latin typeface="Arial" charset="0"/>
              </a:rPr>
              <a:t>(</a:t>
            </a:r>
            <a:r>
              <a:rPr lang="en-US" sz="2000" i="1" smtClean="0">
                <a:latin typeface="Arial" charset="0"/>
              </a:rPr>
              <a:t>g</a:t>
            </a:r>
            <a:r>
              <a:rPr lang="en-US" sz="2000" smtClean="0">
                <a:latin typeface="Arial" charset="0"/>
              </a:rPr>
              <a:t>) + 4H</a:t>
            </a:r>
            <a:r>
              <a:rPr lang="en-US" sz="2000" baseline="-25000" smtClean="0">
                <a:latin typeface="Arial" charset="0"/>
              </a:rPr>
              <a:t>2</a:t>
            </a:r>
            <a:r>
              <a:rPr lang="en-US" sz="2000" smtClean="0">
                <a:latin typeface="Arial" charset="0"/>
              </a:rPr>
              <a:t>O(</a:t>
            </a:r>
            <a:r>
              <a:rPr lang="en-US" sz="2000" i="1" smtClean="0">
                <a:latin typeface="Arial" charset="0"/>
              </a:rPr>
              <a:t>l</a:t>
            </a:r>
            <a:r>
              <a:rPr lang="en-US" sz="2000" smtClean="0">
                <a:latin typeface="Arial" charset="0"/>
              </a:rPr>
              <a:t>)   </a:t>
            </a:r>
            <a:r>
              <a:rPr lang="el-GR" sz="2000" smtClean="0">
                <a:latin typeface="Arial" charset="0"/>
                <a:ea typeface="Arial" charset="0"/>
                <a:cs typeface="Arial" charset="0"/>
              </a:rPr>
              <a:t>Δ</a:t>
            </a:r>
            <a:r>
              <a:rPr lang="en-US" sz="2000" i="1" smtClean="0">
                <a:latin typeface="Arial" charset="0"/>
              </a:rPr>
              <a:t>H</a:t>
            </a:r>
            <a:r>
              <a:rPr lang="en-US" sz="2000" baseline="-25000" smtClean="0">
                <a:latin typeface="Arial" charset="0"/>
              </a:rPr>
              <a:t>combustion </a:t>
            </a:r>
            <a:r>
              <a:rPr lang="en-US" sz="2000" smtClean="0">
                <a:latin typeface="Arial" charset="0"/>
              </a:rPr>
              <a:t> = -2221kJ/mol</a:t>
            </a:r>
          </a:p>
          <a:p>
            <a:pPr eaLnBrk="1" hangingPunct="1"/>
            <a:endParaRPr lang="en-US" sz="2000" smtClean="0">
              <a:latin typeface="Arial" charset="0"/>
            </a:endParaRPr>
          </a:p>
          <a:p>
            <a:pPr eaLnBrk="1" hangingPunct="1"/>
            <a:r>
              <a:rPr lang="en-US" sz="2000" smtClean="0">
                <a:latin typeface="Arial" charset="0"/>
              </a:rPr>
              <a:t> H</a:t>
            </a:r>
            <a:r>
              <a:rPr lang="en-US" sz="2000" baseline="-25000" smtClean="0">
                <a:latin typeface="Arial" charset="0"/>
              </a:rPr>
              <a:t>2</a:t>
            </a:r>
            <a:r>
              <a:rPr lang="en-US" sz="2000" smtClean="0">
                <a:latin typeface="Arial" charset="0"/>
              </a:rPr>
              <a:t>O(</a:t>
            </a:r>
            <a:r>
              <a:rPr lang="en-US" sz="2000" i="1" smtClean="0">
                <a:latin typeface="Arial" charset="0"/>
              </a:rPr>
              <a:t>s</a:t>
            </a:r>
            <a:r>
              <a:rPr lang="en-US" sz="2000" smtClean="0">
                <a:latin typeface="Arial" charset="0"/>
              </a:rPr>
              <a:t>) </a:t>
            </a:r>
            <a:r>
              <a:rPr lang="en-US" sz="2000" b="1" smtClean="0">
                <a:latin typeface="Arial" charset="0"/>
              </a:rPr>
              <a:t>→ </a:t>
            </a:r>
            <a:r>
              <a:rPr lang="en-US" sz="2000" smtClean="0">
                <a:latin typeface="Arial" charset="0"/>
              </a:rPr>
              <a:t>H</a:t>
            </a:r>
            <a:r>
              <a:rPr lang="en-US" sz="2000" baseline="-25000" smtClean="0">
                <a:latin typeface="Arial" charset="0"/>
              </a:rPr>
              <a:t>2</a:t>
            </a:r>
            <a:r>
              <a:rPr lang="en-US" sz="2000" smtClean="0">
                <a:latin typeface="Arial" charset="0"/>
              </a:rPr>
              <a:t>O(</a:t>
            </a:r>
            <a:r>
              <a:rPr lang="en-US" sz="2000" i="1" smtClean="0">
                <a:latin typeface="Arial" charset="0"/>
              </a:rPr>
              <a:t>l</a:t>
            </a:r>
            <a:r>
              <a:rPr lang="en-US" sz="2000" smtClean="0">
                <a:latin typeface="Arial" charset="0"/>
              </a:rPr>
              <a:t>)                                     </a:t>
            </a:r>
            <a:r>
              <a:rPr lang="el-GR" sz="2000" smtClean="0">
                <a:latin typeface="Arial" charset="0"/>
                <a:ea typeface="Arial" charset="0"/>
                <a:cs typeface="Arial" charset="0"/>
              </a:rPr>
              <a:t>Δ</a:t>
            </a:r>
            <a:r>
              <a:rPr lang="en-US" sz="2000" smtClean="0">
                <a:latin typeface="Arial" charset="0"/>
              </a:rPr>
              <a:t>H</a:t>
            </a:r>
            <a:r>
              <a:rPr lang="en-US" sz="2000" baseline="-25000" smtClean="0">
                <a:latin typeface="Arial" charset="0"/>
              </a:rPr>
              <a:t>fusion</a:t>
            </a:r>
            <a:r>
              <a:rPr lang="en-US" sz="2000" i="1" smtClean="0">
                <a:latin typeface="Arial" charset="0"/>
              </a:rPr>
              <a:t> =</a:t>
            </a:r>
            <a:r>
              <a:rPr lang="en-US" sz="2000" smtClean="0">
                <a:latin typeface="Arial" charset="0"/>
              </a:rPr>
              <a:t> 6.0 kJ/mol</a:t>
            </a:r>
          </a:p>
          <a:p>
            <a:pPr eaLnBrk="1" hangingPunct="1"/>
            <a:endParaRPr lang="en-US" sz="2000" smtClean="0">
              <a:latin typeface="Arial" charset="0"/>
            </a:endParaRPr>
          </a:p>
          <a:p>
            <a:pPr eaLnBrk="1" hangingPunct="1"/>
            <a:r>
              <a:rPr lang="en-US" sz="2000" smtClean="0">
                <a:latin typeface="Arial" charset="0"/>
              </a:rPr>
              <a:t>Fe</a:t>
            </a:r>
            <a:r>
              <a:rPr lang="en-US" sz="2000" baseline="-25000" smtClean="0">
                <a:latin typeface="Arial" charset="0"/>
              </a:rPr>
              <a:t>2</a:t>
            </a:r>
            <a:r>
              <a:rPr lang="en-US" sz="2000" smtClean="0">
                <a:latin typeface="Arial" charset="0"/>
              </a:rPr>
              <a:t>O</a:t>
            </a:r>
            <a:r>
              <a:rPr lang="en-US" sz="2000" baseline="-25000" smtClean="0">
                <a:latin typeface="Arial" charset="0"/>
              </a:rPr>
              <a:t>3</a:t>
            </a:r>
            <a:r>
              <a:rPr lang="en-US" sz="2000" smtClean="0">
                <a:latin typeface="Arial" charset="0"/>
              </a:rPr>
              <a:t>(</a:t>
            </a:r>
            <a:r>
              <a:rPr lang="en-US" sz="2000" i="1" smtClean="0">
                <a:latin typeface="Arial" charset="0"/>
              </a:rPr>
              <a:t>s</a:t>
            </a:r>
            <a:r>
              <a:rPr lang="en-US" sz="2000" smtClean="0">
                <a:latin typeface="Arial" charset="0"/>
              </a:rPr>
              <a:t>) + 2Al(</a:t>
            </a:r>
            <a:r>
              <a:rPr lang="en-US" sz="2000" i="1" smtClean="0">
                <a:latin typeface="Arial" charset="0"/>
              </a:rPr>
              <a:t>s</a:t>
            </a:r>
            <a:r>
              <a:rPr lang="en-US" sz="2000" smtClean="0">
                <a:latin typeface="Arial" charset="0"/>
              </a:rPr>
              <a:t>) </a:t>
            </a:r>
            <a:r>
              <a:rPr lang="en-US" sz="2000" b="1" smtClean="0">
                <a:latin typeface="Arial" charset="0"/>
              </a:rPr>
              <a:t>→ </a:t>
            </a:r>
            <a:r>
              <a:rPr lang="en-US" sz="2000" smtClean="0">
                <a:latin typeface="Arial" charset="0"/>
              </a:rPr>
              <a:t>Al</a:t>
            </a:r>
            <a:r>
              <a:rPr lang="en-US" sz="2000" baseline="-25000" smtClean="0">
                <a:latin typeface="Arial" charset="0"/>
              </a:rPr>
              <a:t>2</a:t>
            </a:r>
            <a:r>
              <a:rPr lang="en-US" sz="2000" smtClean="0">
                <a:latin typeface="Arial" charset="0"/>
              </a:rPr>
              <a:t>O</a:t>
            </a:r>
            <a:r>
              <a:rPr lang="en-US" sz="2000" baseline="-25000" smtClean="0">
                <a:latin typeface="Arial" charset="0"/>
              </a:rPr>
              <a:t>3</a:t>
            </a:r>
            <a:r>
              <a:rPr lang="en-US" sz="2000" smtClean="0">
                <a:latin typeface="Arial" charset="0"/>
              </a:rPr>
              <a:t>(</a:t>
            </a:r>
            <a:r>
              <a:rPr lang="en-US" sz="2000" i="1" smtClean="0">
                <a:latin typeface="Arial" charset="0"/>
              </a:rPr>
              <a:t>s</a:t>
            </a:r>
            <a:r>
              <a:rPr lang="en-US" sz="2000" smtClean="0">
                <a:latin typeface="Arial" charset="0"/>
              </a:rPr>
              <a:t>) + 2Fe(</a:t>
            </a:r>
            <a:r>
              <a:rPr lang="en-US" sz="2000" i="1" smtClean="0">
                <a:latin typeface="Arial" charset="0"/>
              </a:rPr>
              <a:t>s</a:t>
            </a:r>
            <a:r>
              <a:rPr lang="en-US" sz="2000" smtClean="0">
                <a:latin typeface="Arial" charset="0"/>
              </a:rPr>
              <a:t>)    </a:t>
            </a:r>
            <a:r>
              <a:rPr lang="el-GR" sz="2000" smtClean="0">
                <a:latin typeface="Arial" charset="0"/>
                <a:ea typeface="Arial" charset="0"/>
                <a:cs typeface="Arial" charset="0"/>
              </a:rPr>
              <a:t>Δ</a:t>
            </a:r>
            <a:r>
              <a:rPr lang="en-US" sz="2000" smtClean="0">
                <a:latin typeface="Arial" charset="0"/>
              </a:rPr>
              <a:t>H</a:t>
            </a:r>
            <a:r>
              <a:rPr lang="en-US" sz="2000" baseline="-25000" smtClean="0">
                <a:latin typeface="Arial" charset="0"/>
              </a:rPr>
              <a:t>reaction</a:t>
            </a:r>
            <a:r>
              <a:rPr lang="en-US" sz="2000" i="1" smtClean="0">
                <a:latin typeface="Arial" charset="0"/>
              </a:rPr>
              <a:t> </a:t>
            </a:r>
            <a:r>
              <a:rPr lang="en-US" sz="2000" smtClean="0">
                <a:latin typeface="Arial" charset="0"/>
              </a:rPr>
              <a:t> - 852 kJ/mol</a:t>
            </a:r>
          </a:p>
          <a:p>
            <a:pPr eaLnBrk="1" hangingPunct="1"/>
            <a:endParaRPr lang="en-US" sz="2000" smtClean="0">
              <a:latin typeface="Arial" charset="0"/>
            </a:endParaRPr>
          </a:p>
          <a:p>
            <a:pPr eaLnBrk="1" hangingPunct="1"/>
            <a:r>
              <a:rPr lang="en-US" sz="2000" smtClean="0">
                <a:latin typeface="Arial" charset="0"/>
              </a:rPr>
              <a:t>Ca(</a:t>
            </a:r>
            <a:r>
              <a:rPr lang="en-US" sz="2000" i="1" smtClean="0">
                <a:latin typeface="Arial" charset="0"/>
              </a:rPr>
              <a:t>s</a:t>
            </a:r>
            <a:r>
              <a:rPr lang="en-US" sz="2000" smtClean="0">
                <a:latin typeface="Arial" charset="0"/>
              </a:rPr>
              <a:t>) + O</a:t>
            </a:r>
            <a:r>
              <a:rPr lang="en-US" sz="2000" baseline="-25000" smtClean="0">
                <a:latin typeface="Arial" charset="0"/>
              </a:rPr>
              <a:t>2</a:t>
            </a:r>
            <a:r>
              <a:rPr lang="en-US" sz="2000" smtClean="0">
                <a:latin typeface="Arial" charset="0"/>
              </a:rPr>
              <a:t>(</a:t>
            </a:r>
            <a:r>
              <a:rPr lang="en-US" sz="2000" i="1" smtClean="0">
                <a:latin typeface="Arial" charset="0"/>
              </a:rPr>
              <a:t>g</a:t>
            </a:r>
            <a:r>
              <a:rPr lang="en-US" sz="2000" smtClean="0">
                <a:latin typeface="Arial" charset="0"/>
              </a:rPr>
              <a:t>)  H</a:t>
            </a:r>
            <a:r>
              <a:rPr lang="en-US" sz="2000" baseline="-25000" smtClean="0">
                <a:latin typeface="Arial" charset="0"/>
              </a:rPr>
              <a:t>2</a:t>
            </a:r>
            <a:r>
              <a:rPr lang="en-US" sz="2000" smtClean="0">
                <a:latin typeface="Arial" charset="0"/>
              </a:rPr>
              <a:t>(</a:t>
            </a:r>
            <a:r>
              <a:rPr lang="en-US" sz="2000" i="1" smtClean="0">
                <a:latin typeface="Arial" charset="0"/>
              </a:rPr>
              <a:t>g</a:t>
            </a:r>
            <a:r>
              <a:rPr lang="en-US" sz="2000" smtClean="0">
                <a:latin typeface="Arial" charset="0"/>
              </a:rPr>
              <a:t>) </a:t>
            </a:r>
            <a:r>
              <a:rPr lang="en-US" sz="2000" b="1" smtClean="0">
                <a:latin typeface="Arial" charset="0"/>
              </a:rPr>
              <a:t>→ </a:t>
            </a:r>
            <a:r>
              <a:rPr lang="en-US" sz="2000" smtClean="0">
                <a:latin typeface="Arial" charset="0"/>
              </a:rPr>
              <a:t>Ca(OH)</a:t>
            </a:r>
            <a:r>
              <a:rPr lang="en-US" sz="2000" baseline="-25000" smtClean="0">
                <a:latin typeface="Arial" charset="0"/>
              </a:rPr>
              <a:t>2</a:t>
            </a:r>
            <a:r>
              <a:rPr lang="en-US" sz="2000" smtClean="0">
                <a:latin typeface="Arial" charset="0"/>
              </a:rPr>
              <a:t>(</a:t>
            </a:r>
            <a:r>
              <a:rPr lang="en-US" sz="2000" i="1" smtClean="0">
                <a:latin typeface="Arial" charset="0"/>
              </a:rPr>
              <a:t>s</a:t>
            </a:r>
            <a:r>
              <a:rPr lang="en-US" sz="2000" smtClean="0">
                <a:latin typeface="Arial" charset="0"/>
              </a:rPr>
              <a:t>)          </a:t>
            </a:r>
            <a:r>
              <a:rPr lang="el-GR" sz="2000" smtClean="0">
                <a:latin typeface="Arial" charset="0"/>
                <a:ea typeface="Arial" charset="0"/>
                <a:cs typeface="Arial" charset="0"/>
              </a:rPr>
              <a:t>Δ</a:t>
            </a:r>
            <a:r>
              <a:rPr lang="en-US" sz="2000" smtClean="0">
                <a:latin typeface="Arial" charset="0"/>
              </a:rPr>
              <a:t>H</a:t>
            </a:r>
            <a:r>
              <a:rPr lang="en-US" sz="2000" baseline="-25000" smtClean="0">
                <a:latin typeface="Arial" charset="0"/>
              </a:rPr>
              <a:t>formation</a:t>
            </a:r>
            <a:r>
              <a:rPr lang="en-US" sz="2000" i="1" smtClean="0">
                <a:latin typeface="Arial" charset="0"/>
              </a:rPr>
              <a:t> </a:t>
            </a:r>
            <a:r>
              <a:rPr lang="en-US" sz="2000" smtClean="0">
                <a:latin typeface="Arial" charset="0"/>
              </a:rPr>
              <a:t> - 986 kJ/mol1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3 Methods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dirty="0" smtClean="0"/>
              <a:t>There are a variety of methods for calculating overall enthalpy changes that you should be familiar with. </a:t>
            </a:r>
          </a:p>
          <a:p>
            <a:pPr marL="609600" indent="-609600" eaLnBrk="1" hangingPunct="1"/>
            <a:r>
              <a:rPr lang="en-US" dirty="0" smtClean="0"/>
              <a:t>The three most common are the:</a:t>
            </a:r>
          </a:p>
          <a:p>
            <a:pPr marL="609600" indent="-609600" eaLnBrk="1" hangingPunct="1"/>
            <a:endParaRPr lang="en-US" dirty="0" smtClean="0"/>
          </a:p>
          <a:p>
            <a:pPr marL="609600" indent="-609600" eaLnBrk="1" hangingPunct="1">
              <a:buFont typeface="Monotype Sorts" charset="2"/>
              <a:buAutoNum type="arabicPeriod"/>
            </a:pPr>
            <a:r>
              <a:rPr lang="en-US" dirty="0" smtClean="0"/>
              <a:t>the use of </a:t>
            </a:r>
            <a:r>
              <a:rPr lang="en-US" i="1" dirty="0" smtClean="0"/>
              <a:t>Heats of Formation </a:t>
            </a:r>
          </a:p>
          <a:p>
            <a:pPr marL="609600" indent="-609600" eaLnBrk="1" hangingPunct="1">
              <a:buFont typeface="Monotype Sorts" charset="2"/>
              <a:buAutoNum type="arabicPeriod"/>
            </a:pPr>
            <a:r>
              <a:rPr lang="en-US" i="1" dirty="0" smtClean="0"/>
              <a:t>	Hess’s</a:t>
            </a:r>
            <a:r>
              <a:rPr lang="en-US" dirty="0" smtClean="0"/>
              <a:t> </a:t>
            </a:r>
            <a:r>
              <a:rPr lang="en-US" i="1" dirty="0" smtClean="0"/>
              <a:t>Law </a:t>
            </a:r>
          </a:p>
          <a:p>
            <a:pPr marL="609600" indent="-609600" eaLnBrk="1" hangingPunct="1">
              <a:buFont typeface="Monotype Sorts" charset="2"/>
              <a:buAutoNum type="arabicPeriod"/>
            </a:pPr>
            <a:r>
              <a:rPr lang="en-US" i="1" dirty="0" smtClean="0"/>
              <a:t>	</a:t>
            </a:r>
            <a:r>
              <a:rPr lang="en-US" dirty="0" smtClean="0"/>
              <a:t>the use of </a:t>
            </a:r>
            <a:r>
              <a:rPr lang="en-US" i="1" dirty="0" smtClean="0"/>
              <a:t>Bond Energies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Heat of Reaction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compare heats of reaction for different reactions, it is necessary to know the temperatures at which heats of reaction are measured and the physical states of the reactants and products.</a:t>
            </a:r>
          </a:p>
          <a:p>
            <a:pPr eaLnBrk="1" hangingPunct="1"/>
            <a:r>
              <a:rPr lang="en-US" smtClean="0"/>
              <a:t>Look in the Appendix of the textbook to find Standard Enthapy tables.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Standard Enthalpy of Formation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/>
              <a:t>Measurements have been made and tables constructed of Standard Enthalpies of Formation with reactants in their “standard states”. </a:t>
            </a:r>
          </a:p>
          <a:p>
            <a:pPr eaLnBrk="1" hangingPunct="1">
              <a:lnSpc>
                <a:spcPct val="90000"/>
              </a:lnSpc>
            </a:pPr>
            <a:r>
              <a:rPr lang="en-US" sz="2600"/>
              <a:t>Use the symbol </a:t>
            </a:r>
            <a:r>
              <a:rPr lang="en-US" sz="2600">
                <a:latin typeface="Symbol" charset="2"/>
              </a:rPr>
              <a:t>D</a:t>
            </a:r>
            <a:r>
              <a:rPr lang="en-US" sz="2600"/>
              <a:t>Hº</a:t>
            </a:r>
            <a:r>
              <a:rPr lang="en-US" sz="2600" baseline="-25000"/>
              <a:t>f</a:t>
            </a:r>
            <a:endParaRPr lang="en-US" sz="2600"/>
          </a:p>
          <a:p>
            <a:pPr eaLnBrk="1" hangingPunct="1">
              <a:lnSpc>
                <a:spcPct val="90000"/>
              </a:lnSpc>
            </a:pPr>
            <a:r>
              <a:rPr lang="en-US" sz="2600"/>
              <a:t>Standard state is the most stable physical state of reactants at:</a:t>
            </a:r>
          </a:p>
          <a:p>
            <a:pPr eaLnBrk="1" hangingPunct="1">
              <a:lnSpc>
                <a:spcPct val="90000"/>
              </a:lnSpc>
              <a:buFont typeface="Monotype Sorts" charset="2"/>
              <a:buNone/>
            </a:pPr>
            <a:r>
              <a:rPr lang="en-US" sz="2600"/>
              <a:t>		1 atmosphere pressure</a:t>
            </a:r>
          </a:p>
          <a:p>
            <a:pPr eaLnBrk="1" hangingPunct="1">
              <a:lnSpc>
                <a:spcPct val="90000"/>
              </a:lnSpc>
              <a:buFont typeface="Monotype Sorts" charset="2"/>
              <a:buNone/>
            </a:pPr>
            <a:r>
              <a:rPr lang="en-US" sz="2600"/>
              <a:t>		specified temperature—usually 25 °C </a:t>
            </a:r>
          </a:p>
          <a:p>
            <a:pPr eaLnBrk="1" hangingPunct="1">
              <a:lnSpc>
                <a:spcPct val="90000"/>
              </a:lnSpc>
              <a:buFont typeface="Monotype Sorts" charset="2"/>
              <a:buNone/>
            </a:pPr>
            <a:r>
              <a:rPr lang="en-US" sz="2600"/>
              <a:t>		1 M solutions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600"/>
              <a:t>For solids which exist in more than one allotropic form, a specific allotrope must be specified.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963613" y="304800"/>
            <a:ext cx="818038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en-US"/>
              <a:t>Because there is no way to measure the absolute value of the enthalpy of a substance, must I measure the enthalpy change for every reaction of interest?</a:t>
            </a:r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196850" y="304800"/>
          <a:ext cx="717550" cy="1368425"/>
        </p:xfrm>
        <a:graphic>
          <a:graphicData uri="http://schemas.openxmlformats.org/presentationml/2006/ole">
            <p:oleObj spid="_x0000_s130050" name="Clip" r:id="rId3" imgW="856440" imgH="1637640" progId="MS_ClipArt_Gallery.2">
              <p:embed/>
            </p:oleObj>
          </a:graphicData>
        </a:graphic>
      </p:graphicFrame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04800" y="1676400"/>
            <a:ext cx="8615363" cy="1187450"/>
            <a:chOff x="237" y="1177"/>
            <a:chExt cx="5427" cy="748"/>
          </a:xfrm>
        </p:grpSpPr>
        <p:sp>
          <p:nvSpPr>
            <p:cNvPr id="17413" name="Text Box 5"/>
            <p:cNvSpPr txBox="1">
              <a:spLocks noChangeArrowheads="1"/>
            </p:cNvSpPr>
            <p:nvPr/>
          </p:nvSpPr>
          <p:spPr bwMode="auto">
            <a:xfrm>
              <a:off x="237" y="1177"/>
              <a:ext cx="5427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en-US"/>
                <a:t>Establish an arbitrary scale with the </a:t>
              </a:r>
              <a:r>
                <a:rPr lang="en-US" altLang="en-US" b="1"/>
                <a:t>standard enthalpy of formation</a:t>
              </a:r>
              <a:r>
                <a:rPr lang="en-US" altLang="en-US"/>
                <a:t> (</a:t>
              </a:r>
              <a:r>
                <a:rPr lang="en-US" altLang="en-US">
                  <a:latin typeface="Symbol" charset="2"/>
                </a:rPr>
                <a:t>D</a:t>
              </a:r>
              <a:r>
                <a:rPr lang="en-US" altLang="en-US"/>
                <a:t>H</a:t>
              </a:r>
              <a:r>
                <a:rPr lang="en-US" altLang="en-US" baseline="30000"/>
                <a:t>0</a:t>
              </a:r>
              <a:r>
                <a:rPr lang="en-US" altLang="en-US"/>
                <a:t>) as a reference point for all enthalpy expressions.</a:t>
              </a:r>
            </a:p>
          </p:txBody>
        </p:sp>
        <p:sp>
          <p:nvSpPr>
            <p:cNvPr id="17414" name="Text Box 6"/>
            <p:cNvSpPr txBox="1">
              <a:spLocks noChangeArrowheads="1"/>
            </p:cNvSpPr>
            <p:nvPr/>
          </p:nvSpPr>
          <p:spPr bwMode="auto">
            <a:xfrm>
              <a:off x="1496" y="1520"/>
              <a:ext cx="1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 sz="1800"/>
                <a:t>f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04800" y="3141663"/>
            <a:ext cx="8229600" cy="1187450"/>
            <a:chOff x="288" y="2304"/>
            <a:chExt cx="5184" cy="748"/>
          </a:xfrm>
        </p:grpSpPr>
        <p:sp>
          <p:nvSpPr>
            <p:cNvPr id="17416" name="Text Box 8"/>
            <p:cNvSpPr txBox="1">
              <a:spLocks noChangeArrowheads="1"/>
            </p:cNvSpPr>
            <p:nvPr/>
          </p:nvSpPr>
          <p:spPr bwMode="auto">
            <a:xfrm>
              <a:off x="288" y="2304"/>
              <a:ext cx="5184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 i="1"/>
                <a:t>Standard enthalpy of formation</a:t>
              </a:r>
              <a:r>
                <a:rPr lang="en-US" altLang="en-US"/>
                <a:t> (</a:t>
              </a:r>
              <a:r>
                <a:rPr lang="en-US" altLang="en-US">
                  <a:latin typeface="Symbol" charset="2"/>
                </a:rPr>
                <a:t>D</a:t>
              </a:r>
              <a:r>
                <a:rPr lang="en-US" altLang="en-US"/>
                <a:t>H</a:t>
              </a:r>
              <a:r>
                <a:rPr lang="en-US" altLang="en-US" baseline="30000"/>
                <a:t>0</a:t>
              </a:r>
              <a:r>
                <a:rPr lang="en-US" altLang="en-US"/>
                <a:t>) is the heat change that results when </a:t>
              </a:r>
              <a:r>
                <a:rPr lang="en-US" altLang="en-US" b="1"/>
                <a:t>one mole</a:t>
              </a:r>
              <a:r>
                <a:rPr lang="en-US" altLang="en-US"/>
                <a:t> of a compound is formed from its </a:t>
              </a:r>
              <a:r>
                <a:rPr lang="en-US" altLang="en-US" b="1"/>
                <a:t>elements</a:t>
              </a:r>
              <a:r>
                <a:rPr lang="en-US" altLang="en-US"/>
                <a:t> at a pressure of 1 atm.</a:t>
              </a:r>
              <a:endParaRPr lang="en-US" altLang="en-US" b="1" i="1"/>
            </a:p>
          </p:txBody>
        </p:sp>
        <p:sp>
          <p:nvSpPr>
            <p:cNvPr id="17417" name="Text Box 9"/>
            <p:cNvSpPr txBox="1">
              <a:spLocks noChangeArrowheads="1"/>
            </p:cNvSpPr>
            <p:nvPr/>
          </p:nvSpPr>
          <p:spPr bwMode="auto">
            <a:xfrm>
              <a:off x="3536" y="2400"/>
              <a:ext cx="1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 sz="1800"/>
                <a:t>f</a:t>
              </a:r>
            </a:p>
          </p:txBody>
        </p:sp>
      </p:grp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304800" y="4608513"/>
            <a:ext cx="815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The standard enthalpy of formation of any element in its most stable form is zero.</a:t>
            </a: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1343025" y="5481638"/>
            <a:ext cx="1855788" cy="534987"/>
            <a:chOff x="854" y="3670"/>
            <a:chExt cx="1169" cy="337"/>
          </a:xfrm>
        </p:grpSpPr>
        <p:sp>
          <p:nvSpPr>
            <p:cNvPr id="17420" name="Text Box 12"/>
            <p:cNvSpPr txBox="1">
              <a:spLocks noChangeArrowheads="1"/>
            </p:cNvSpPr>
            <p:nvPr/>
          </p:nvSpPr>
          <p:spPr bwMode="auto">
            <a:xfrm>
              <a:off x="854" y="3670"/>
              <a:ext cx="11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>
                  <a:latin typeface="Symbol" charset="2"/>
                </a:rPr>
                <a:t>D</a:t>
              </a:r>
              <a:r>
                <a:rPr lang="en-US" altLang="en-US"/>
                <a:t>H</a:t>
              </a:r>
              <a:r>
                <a:rPr lang="en-US" altLang="en-US" baseline="30000"/>
                <a:t>0</a:t>
              </a:r>
              <a:r>
                <a:rPr lang="en-US" altLang="en-US"/>
                <a:t> (O</a:t>
              </a:r>
              <a:r>
                <a:rPr lang="en-US" altLang="en-US" baseline="-25000"/>
                <a:t>2</a:t>
              </a:r>
              <a:r>
                <a:rPr lang="en-US" altLang="en-US"/>
                <a:t>) = 0</a:t>
              </a:r>
            </a:p>
          </p:txBody>
        </p:sp>
        <p:sp>
          <p:nvSpPr>
            <p:cNvPr id="17421" name="Text Box 13"/>
            <p:cNvSpPr txBox="1">
              <a:spLocks noChangeArrowheads="1"/>
            </p:cNvSpPr>
            <p:nvPr/>
          </p:nvSpPr>
          <p:spPr bwMode="auto">
            <a:xfrm>
              <a:off x="1144" y="3776"/>
              <a:ext cx="1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 sz="1800"/>
                <a:t>f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90563" y="6018213"/>
            <a:ext cx="3160712" cy="534987"/>
            <a:chOff x="854" y="3670"/>
            <a:chExt cx="1991" cy="337"/>
          </a:xfrm>
        </p:grpSpPr>
        <p:sp>
          <p:nvSpPr>
            <p:cNvPr id="17424" name="Text Box 16"/>
            <p:cNvSpPr txBox="1">
              <a:spLocks noChangeArrowheads="1"/>
            </p:cNvSpPr>
            <p:nvPr/>
          </p:nvSpPr>
          <p:spPr bwMode="auto">
            <a:xfrm>
              <a:off x="854" y="3670"/>
              <a:ext cx="19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>
                  <a:latin typeface="Symbol" charset="2"/>
                </a:rPr>
                <a:t>D</a:t>
              </a:r>
              <a:r>
                <a:rPr lang="en-US" altLang="en-US"/>
                <a:t>H</a:t>
              </a:r>
              <a:r>
                <a:rPr lang="en-US" altLang="en-US" baseline="30000"/>
                <a:t>0</a:t>
              </a:r>
              <a:r>
                <a:rPr lang="en-US" altLang="en-US"/>
                <a:t> (O</a:t>
              </a:r>
              <a:r>
                <a:rPr lang="en-US" altLang="en-US" baseline="-25000"/>
                <a:t>3</a:t>
              </a:r>
              <a:r>
                <a:rPr lang="en-US" altLang="en-US"/>
                <a:t>) = 142 kJ/mol</a:t>
              </a:r>
            </a:p>
          </p:txBody>
        </p:sp>
        <p:sp>
          <p:nvSpPr>
            <p:cNvPr id="17425" name="Text Box 17"/>
            <p:cNvSpPr txBox="1">
              <a:spLocks noChangeArrowheads="1"/>
            </p:cNvSpPr>
            <p:nvPr/>
          </p:nvSpPr>
          <p:spPr bwMode="auto">
            <a:xfrm>
              <a:off x="1144" y="3776"/>
              <a:ext cx="1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 sz="1800"/>
                <a:t>f</a:t>
              </a:r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5300663" y="5481638"/>
            <a:ext cx="2998787" cy="534987"/>
            <a:chOff x="854" y="3670"/>
            <a:chExt cx="1889" cy="337"/>
          </a:xfrm>
        </p:grpSpPr>
        <p:sp>
          <p:nvSpPr>
            <p:cNvPr id="17427" name="Text Box 19"/>
            <p:cNvSpPr txBox="1">
              <a:spLocks noChangeArrowheads="1"/>
            </p:cNvSpPr>
            <p:nvPr/>
          </p:nvSpPr>
          <p:spPr bwMode="auto">
            <a:xfrm>
              <a:off x="854" y="3670"/>
              <a:ext cx="188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>
                  <a:latin typeface="Symbol" charset="2"/>
                </a:rPr>
                <a:t>D</a:t>
              </a:r>
              <a:r>
                <a:rPr lang="en-US" altLang="en-US"/>
                <a:t>H</a:t>
              </a:r>
              <a:r>
                <a:rPr lang="en-US" altLang="en-US" baseline="30000"/>
                <a:t>0</a:t>
              </a:r>
              <a:r>
                <a:rPr lang="en-US" altLang="en-US"/>
                <a:t> (C, graphite) = 0</a:t>
              </a:r>
            </a:p>
          </p:txBody>
        </p:sp>
        <p:sp>
          <p:nvSpPr>
            <p:cNvPr id="17428" name="Text Box 20"/>
            <p:cNvSpPr txBox="1">
              <a:spLocks noChangeArrowheads="1"/>
            </p:cNvSpPr>
            <p:nvPr/>
          </p:nvSpPr>
          <p:spPr bwMode="auto">
            <a:xfrm>
              <a:off x="1144" y="3776"/>
              <a:ext cx="1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 sz="1800"/>
                <a:t>f</a:t>
              </a:r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4572000" y="6018213"/>
            <a:ext cx="4456113" cy="534987"/>
            <a:chOff x="854" y="3670"/>
            <a:chExt cx="2807" cy="337"/>
          </a:xfrm>
        </p:grpSpPr>
        <p:sp>
          <p:nvSpPr>
            <p:cNvPr id="17430" name="Text Box 22"/>
            <p:cNvSpPr txBox="1">
              <a:spLocks noChangeArrowheads="1"/>
            </p:cNvSpPr>
            <p:nvPr/>
          </p:nvSpPr>
          <p:spPr bwMode="auto">
            <a:xfrm>
              <a:off x="854" y="3670"/>
              <a:ext cx="280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>
                  <a:latin typeface="Symbol" charset="2"/>
                </a:rPr>
                <a:t>D</a:t>
              </a:r>
              <a:r>
                <a:rPr lang="en-US" altLang="en-US"/>
                <a:t>H</a:t>
              </a:r>
              <a:r>
                <a:rPr lang="en-US" altLang="en-US" baseline="30000"/>
                <a:t>0</a:t>
              </a:r>
              <a:r>
                <a:rPr lang="en-US" altLang="en-US"/>
                <a:t> (C, diamond) = 1.90 kJ/mol</a:t>
              </a:r>
            </a:p>
          </p:txBody>
        </p:sp>
        <p:sp>
          <p:nvSpPr>
            <p:cNvPr id="17431" name="Text Box 23"/>
            <p:cNvSpPr txBox="1">
              <a:spLocks noChangeArrowheads="1"/>
            </p:cNvSpPr>
            <p:nvPr/>
          </p:nvSpPr>
          <p:spPr bwMode="auto">
            <a:xfrm>
              <a:off x="1144" y="3776"/>
              <a:ext cx="1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 sz="1800"/>
                <a:t>f</a:t>
              </a:r>
            </a:p>
          </p:txBody>
        </p:sp>
      </p:grp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8531225" y="638492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 sz="2000"/>
              <a:t>6.5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9" grpId="0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531225" y="638492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 sz="2000"/>
              <a:t>6.5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1400" y="88900"/>
            <a:ext cx="7086600" cy="667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Bond Energy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ea typeface="+mn-ea"/>
                <a:cs typeface="+mn-cs"/>
              </a:rPr>
              <a:t>If more energy is released when new bonds form than was required to break existing bonds, then the difference will result in an overall release of energy.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mtClean="0">
                <a:ea typeface="+mn-ea"/>
                <a:cs typeface="+mn-cs"/>
              </a:rPr>
              <a:t>If, on the other hand, more energy is required to break existing bonds than is released when new bonds form, the </a:t>
            </a:r>
          </a:p>
          <a:p>
            <a:pPr eaLnBrk="1" fontAlgn="auto" hangingPunct="1">
              <a:spcAft>
                <a:spcPts val="0"/>
              </a:spcAft>
              <a:buFont typeface="Monotype Sorts" charset="2"/>
              <a:buNone/>
              <a:defRPr/>
            </a:pPr>
            <a:r>
              <a:rPr lang="en-US" smtClean="0">
                <a:ea typeface="+mn-ea"/>
                <a:cs typeface="+mn-cs"/>
              </a:rPr>
              <a:t>	difference will result overall in energy being absorbed.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Δ</a:t>
            </a:r>
            <a:r>
              <a:rPr lang="en-US" i="1" smtClean="0"/>
              <a:t>H°</a:t>
            </a:r>
            <a:r>
              <a:rPr lang="en-US" i="1" baseline="-25000" smtClean="0"/>
              <a:t>formation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It is important to recognize that the </a:t>
            </a:r>
            <a:br>
              <a:rPr lang="en-US" dirty="0" smtClean="0"/>
            </a:br>
            <a:r>
              <a:rPr lang="el-GR" dirty="0" smtClean="0"/>
              <a:t>Δ</a:t>
            </a:r>
            <a:r>
              <a:rPr lang="en-US" i="1" dirty="0" err="1" smtClean="0"/>
              <a:t>H°</a:t>
            </a:r>
            <a:r>
              <a:rPr lang="en-US" i="1" baseline="-25000" dirty="0" err="1" smtClean="0"/>
              <a:t>formation</a:t>
            </a:r>
            <a:r>
              <a:rPr lang="en-US" i="1" dirty="0" smtClean="0"/>
              <a:t> </a:t>
            </a:r>
            <a:r>
              <a:rPr lang="en-US" dirty="0" smtClean="0"/>
              <a:t>(abbreviated as </a:t>
            </a:r>
            <a:r>
              <a:rPr lang="el-GR" dirty="0" smtClean="0"/>
              <a:t>Δ</a:t>
            </a:r>
            <a:r>
              <a:rPr lang="en-US" i="1" dirty="0" err="1" smtClean="0"/>
              <a:t>H°</a:t>
            </a:r>
            <a:r>
              <a:rPr lang="en-US" i="1" baseline="-25000" dirty="0" err="1" smtClean="0"/>
              <a:t>f</a:t>
            </a:r>
            <a:r>
              <a:rPr lang="en-US" dirty="0" smtClean="0"/>
              <a:t>) is really just the heat of reaction for a chemical change involving the formation of a compound from its elements in their </a:t>
            </a:r>
            <a:r>
              <a:rPr lang="en-US" i="1" dirty="0" smtClean="0"/>
              <a:t>standard states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Standard Enthalpies of Formation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924800" cy="5029200"/>
          </a:xfrm>
        </p:spPr>
        <p:txBody>
          <a:bodyPr/>
          <a:lstStyle/>
          <a:p>
            <a:pPr eaLnBrk="1" hangingPunct="1"/>
            <a:r>
              <a:rPr lang="en-US"/>
              <a:t>The standard heat of formation is the amount of heat needed to form 1 mole of a compound from its elements in their standard states.</a:t>
            </a:r>
          </a:p>
          <a:p>
            <a:pPr eaLnBrk="1" hangingPunct="1">
              <a:buFont typeface="Monotype Sorts" charset="2"/>
              <a:buNone/>
            </a:pPr>
            <a:endParaRPr lang="en-US"/>
          </a:p>
          <a:p>
            <a:pPr eaLnBrk="1" hangingPunct="1"/>
            <a:r>
              <a:rPr lang="en-US"/>
              <a:t>See the table in the Appendix </a:t>
            </a:r>
          </a:p>
          <a:p>
            <a:pPr eaLnBrk="1" hangingPunct="1"/>
            <a:r>
              <a:rPr lang="en-US"/>
              <a:t>Remember: For an element the value is 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Equation Practice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You need to be able to write the equation correctly before solving the problem.</a:t>
            </a:r>
          </a:p>
          <a:p>
            <a:pPr eaLnBrk="1" hangingPunct="1">
              <a:buFont typeface="Monotype Sorts" charset="2"/>
              <a:buNone/>
            </a:pPr>
            <a:r>
              <a:rPr lang="en-US"/>
              <a:t>	</a:t>
            </a:r>
          </a:p>
          <a:p>
            <a:pPr eaLnBrk="1" hangingPunct="1">
              <a:buFont typeface="Monotype Sorts" charset="2"/>
              <a:buNone/>
            </a:pPr>
            <a:r>
              <a:rPr lang="en-US"/>
              <a:t>	Try…</a:t>
            </a:r>
          </a:p>
          <a:p>
            <a:pPr eaLnBrk="1" hangingPunct="1"/>
            <a:r>
              <a:rPr lang="en-US"/>
              <a:t>What is the equation for the formation of NO</a:t>
            </a:r>
            <a:r>
              <a:rPr lang="en-US" sz="4000" baseline="-25000"/>
              <a:t>2</a:t>
            </a:r>
            <a:r>
              <a:rPr lang="en-US"/>
              <a:t> ? Try writing the equation.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Practice Answer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/>
          </a:p>
          <a:p>
            <a:pPr eaLnBrk="1" hangingPunct="1"/>
            <a:r>
              <a:rPr lang="en-US"/>
              <a:t>½N</a:t>
            </a:r>
            <a:r>
              <a:rPr lang="en-US" sz="4000" baseline="-25000"/>
              <a:t>2 </a:t>
            </a:r>
            <a:r>
              <a:rPr lang="en-US"/>
              <a:t>(g) + O</a:t>
            </a:r>
            <a:r>
              <a:rPr lang="en-US" sz="4000" baseline="-25000"/>
              <a:t>2</a:t>
            </a:r>
            <a:r>
              <a:rPr lang="en-US"/>
              <a:t> (g) </a:t>
            </a:r>
            <a:r>
              <a:rPr lang="en-US">
                <a:latin typeface="Symbol" charset="2"/>
              </a:rPr>
              <a:t>®</a:t>
            </a:r>
            <a:r>
              <a:rPr lang="en-US"/>
              <a:t> NO</a:t>
            </a:r>
            <a:r>
              <a:rPr lang="en-US" sz="4000" baseline="-25000"/>
              <a:t>2</a:t>
            </a:r>
            <a:r>
              <a:rPr lang="en-US"/>
              <a:t> (g)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You must make </a:t>
            </a:r>
            <a:r>
              <a:rPr lang="en-US">
                <a:solidFill>
                  <a:schemeClr val="tx2"/>
                </a:solidFill>
              </a:rPr>
              <a:t>one mole </a:t>
            </a:r>
            <a:r>
              <a:rPr lang="en-US"/>
              <a:t>to meet the definition.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04800" y="381000"/>
            <a:ext cx="8615363" cy="822325"/>
            <a:chOff x="192" y="240"/>
            <a:chExt cx="5427" cy="518"/>
          </a:xfrm>
        </p:grpSpPr>
        <p:sp>
          <p:nvSpPr>
            <p:cNvPr id="19459" name="Text Box 3"/>
            <p:cNvSpPr txBox="1">
              <a:spLocks noChangeArrowheads="1"/>
            </p:cNvSpPr>
            <p:nvPr/>
          </p:nvSpPr>
          <p:spPr bwMode="auto">
            <a:xfrm>
              <a:off x="192" y="240"/>
              <a:ext cx="5427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en-US"/>
                <a:t>The </a:t>
              </a:r>
              <a:r>
                <a:rPr lang="en-US" altLang="en-US" b="1"/>
                <a:t>standard enthalpy of reaction</a:t>
              </a:r>
              <a:r>
                <a:rPr lang="en-US" altLang="en-US"/>
                <a:t> (</a:t>
              </a:r>
              <a:r>
                <a:rPr lang="en-US" altLang="en-US">
                  <a:latin typeface="Symbol" charset="2"/>
                </a:rPr>
                <a:t>D</a:t>
              </a:r>
              <a:r>
                <a:rPr lang="en-US" altLang="en-US"/>
                <a:t>H</a:t>
              </a:r>
              <a:r>
                <a:rPr lang="en-US" altLang="en-US" baseline="30000"/>
                <a:t>0    </a:t>
              </a:r>
              <a:r>
                <a:rPr lang="en-US" altLang="en-US"/>
                <a:t>) is the enthalpy of a reaction carried out at 1 atm.</a:t>
              </a:r>
            </a:p>
          </p:txBody>
        </p:sp>
        <p:sp>
          <p:nvSpPr>
            <p:cNvPr id="19461" name="Text Box 5"/>
            <p:cNvSpPr txBox="1">
              <a:spLocks noChangeArrowheads="1"/>
            </p:cNvSpPr>
            <p:nvPr/>
          </p:nvSpPr>
          <p:spPr bwMode="auto">
            <a:xfrm>
              <a:off x="3628" y="328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 sz="1800"/>
                <a:t>rxn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970213" y="1460500"/>
            <a:ext cx="3227387" cy="457200"/>
            <a:chOff x="1990" y="1177"/>
            <a:chExt cx="2033" cy="288"/>
          </a:xfrm>
        </p:grpSpPr>
        <p:sp>
          <p:nvSpPr>
            <p:cNvPr id="19463" name="Text Box 7"/>
            <p:cNvSpPr txBox="1">
              <a:spLocks noChangeArrowheads="1"/>
            </p:cNvSpPr>
            <p:nvPr/>
          </p:nvSpPr>
          <p:spPr bwMode="auto">
            <a:xfrm>
              <a:off x="1990" y="1177"/>
              <a:ext cx="20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en-US" i="1"/>
                <a:t>a</a:t>
              </a:r>
              <a:r>
                <a:rPr lang="en-US" altLang="en-US"/>
                <a:t>A + </a:t>
              </a:r>
              <a:r>
                <a:rPr lang="en-US" altLang="en-US" i="1"/>
                <a:t>b</a:t>
              </a:r>
              <a:r>
                <a:rPr lang="en-US" altLang="en-US"/>
                <a:t>B          </a:t>
              </a:r>
              <a:r>
                <a:rPr lang="en-US" altLang="en-US" i="1"/>
                <a:t>c</a:t>
              </a:r>
              <a:r>
                <a:rPr lang="en-US" altLang="en-US"/>
                <a:t>C + </a:t>
              </a:r>
              <a:r>
                <a:rPr lang="en-US" altLang="en-US" i="1"/>
                <a:t>d</a:t>
              </a:r>
              <a:r>
                <a:rPr lang="en-US" altLang="en-US"/>
                <a:t>D</a:t>
              </a:r>
              <a:endParaRPr lang="en-US" altLang="en-US" i="1"/>
            </a:p>
          </p:txBody>
        </p:sp>
        <p:sp>
          <p:nvSpPr>
            <p:cNvPr id="19464" name="Line 8"/>
            <p:cNvSpPr>
              <a:spLocks noChangeShapeType="1"/>
            </p:cNvSpPr>
            <p:nvPr/>
          </p:nvSpPr>
          <p:spPr bwMode="auto">
            <a:xfrm>
              <a:off x="2784" y="1328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746125" y="2273300"/>
            <a:ext cx="7661275" cy="547688"/>
            <a:chOff x="406" y="1440"/>
            <a:chExt cx="4826" cy="345"/>
          </a:xfrm>
        </p:grpSpPr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406" y="1446"/>
              <a:ext cx="574" cy="329"/>
              <a:chOff x="278" y="2086"/>
              <a:chExt cx="574" cy="329"/>
            </a:xfrm>
          </p:grpSpPr>
          <p:sp>
            <p:nvSpPr>
              <p:cNvPr id="19466" name="Text Box 10"/>
              <p:cNvSpPr txBox="1">
                <a:spLocks noChangeArrowheads="1"/>
              </p:cNvSpPr>
              <p:nvPr/>
            </p:nvSpPr>
            <p:spPr bwMode="auto">
              <a:xfrm>
                <a:off x="278" y="2086"/>
                <a:ext cx="44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en-US">
                    <a:latin typeface="Symbol" charset="2"/>
                  </a:rPr>
                  <a:t>D</a:t>
                </a:r>
                <a:r>
                  <a:rPr lang="en-US" altLang="en-US"/>
                  <a:t>H</a:t>
                </a:r>
                <a:r>
                  <a:rPr lang="en-US" altLang="en-US" baseline="30000"/>
                  <a:t>0</a:t>
                </a:r>
                <a:endParaRPr lang="en-US" altLang="en-US"/>
              </a:p>
            </p:txBody>
          </p:sp>
          <p:sp>
            <p:nvSpPr>
              <p:cNvPr id="19467" name="Text Box 11"/>
              <p:cNvSpPr txBox="1">
                <a:spLocks noChangeArrowheads="1"/>
              </p:cNvSpPr>
              <p:nvPr/>
            </p:nvSpPr>
            <p:spPr bwMode="auto">
              <a:xfrm>
                <a:off x="536" y="2184"/>
                <a:ext cx="3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en-US" sz="1800"/>
                  <a:t>rxn</a:t>
                </a: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2210" y="1448"/>
              <a:ext cx="870" cy="337"/>
              <a:chOff x="747" y="3670"/>
              <a:chExt cx="870" cy="337"/>
            </a:xfrm>
          </p:grpSpPr>
          <p:sp>
            <p:nvSpPr>
              <p:cNvPr id="19470" name="Text Box 14"/>
              <p:cNvSpPr txBox="1">
                <a:spLocks noChangeArrowheads="1"/>
              </p:cNvSpPr>
              <p:nvPr/>
            </p:nvSpPr>
            <p:spPr bwMode="auto">
              <a:xfrm>
                <a:off x="747" y="3670"/>
                <a:ext cx="87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altLang="en-US" i="1"/>
                  <a:t>d</a:t>
                </a:r>
                <a:r>
                  <a:rPr lang="en-US" altLang="en-US">
                    <a:latin typeface="Symbol" charset="2"/>
                  </a:rPr>
                  <a:t>D</a:t>
                </a:r>
                <a:r>
                  <a:rPr lang="en-US" altLang="en-US"/>
                  <a:t>H</a:t>
                </a:r>
                <a:r>
                  <a:rPr lang="en-US" altLang="en-US" baseline="30000"/>
                  <a:t>0</a:t>
                </a:r>
                <a:r>
                  <a:rPr lang="en-US" altLang="en-US"/>
                  <a:t> (D)</a:t>
                </a:r>
              </a:p>
            </p:txBody>
          </p:sp>
          <p:sp>
            <p:nvSpPr>
              <p:cNvPr id="19471" name="Text Box 15"/>
              <p:cNvSpPr txBox="1">
                <a:spLocks noChangeArrowheads="1"/>
              </p:cNvSpPr>
              <p:nvPr/>
            </p:nvSpPr>
            <p:spPr bwMode="auto">
              <a:xfrm>
                <a:off x="1144" y="3776"/>
                <a:ext cx="1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en-US" sz="1800"/>
                  <a:t>f</a:t>
                </a: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1237" y="1447"/>
              <a:ext cx="859" cy="337"/>
              <a:chOff x="758" y="3670"/>
              <a:chExt cx="859" cy="337"/>
            </a:xfrm>
          </p:grpSpPr>
          <p:sp>
            <p:nvSpPr>
              <p:cNvPr id="19473" name="Text Box 17"/>
              <p:cNvSpPr txBox="1">
                <a:spLocks noChangeArrowheads="1"/>
              </p:cNvSpPr>
              <p:nvPr/>
            </p:nvSpPr>
            <p:spPr bwMode="auto">
              <a:xfrm>
                <a:off x="758" y="3670"/>
                <a:ext cx="85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altLang="en-US" i="1"/>
                  <a:t>c</a:t>
                </a:r>
                <a:r>
                  <a:rPr lang="en-US" altLang="en-US">
                    <a:latin typeface="Symbol" charset="2"/>
                  </a:rPr>
                  <a:t>D</a:t>
                </a:r>
                <a:r>
                  <a:rPr lang="en-US" altLang="en-US"/>
                  <a:t>H</a:t>
                </a:r>
                <a:r>
                  <a:rPr lang="en-US" altLang="en-US" baseline="30000"/>
                  <a:t>0</a:t>
                </a:r>
                <a:r>
                  <a:rPr lang="en-US" altLang="en-US"/>
                  <a:t> (C)</a:t>
                </a:r>
              </a:p>
            </p:txBody>
          </p:sp>
          <p:sp>
            <p:nvSpPr>
              <p:cNvPr id="19474" name="Text Box 18"/>
              <p:cNvSpPr txBox="1">
                <a:spLocks noChangeArrowheads="1"/>
              </p:cNvSpPr>
              <p:nvPr/>
            </p:nvSpPr>
            <p:spPr bwMode="auto">
              <a:xfrm>
                <a:off x="1144" y="3776"/>
                <a:ext cx="1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en-US" sz="1800"/>
                  <a:t>f</a:t>
                </a:r>
              </a:p>
            </p:txBody>
          </p:sp>
        </p:grpSp>
        <p:sp>
          <p:nvSpPr>
            <p:cNvPr id="19481" name="Text Box 25"/>
            <p:cNvSpPr txBox="1">
              <a:spLocks noChangeArrowheads="1"/>
            </p:cNvSpPr>
            <p:nvPr/>
          </p:nvSpPr>
          <p:spPr bwMode="auto">
            <a:xfrm>
              <a:off x="904" y="1464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/>
                <a:t>=</a:t>
              </a:r>
            </a:p>
          </p:txBody>
        </p:sp>
        <p:sp>
          <p:nvSpPr>
            <p:cNvPr id="19482" name="Text Box 26"/>
            <p:cNvSpPr txBox="1">
              <a:spLocks noChangeArrowheads="1"/>
            </p:cNvSpPr>
            <p:nvPr/>
          </p:nvSpPr>
          <p:spPr bwMode="auto">
            <a:xfrm>
              <a:off x="1168" y="1456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/>
                <a:t>[</a:t>
              </a:r>
            </a:p>
          </p:txBody>
        </p:sp>
        <p:sp>
          <p:nvSpPr>
            <p:cNvPr id="19483" name="Text Box 27"/>
            <p:cNvSpPr txBox="1">
              <a:spLocks noChangeArrowheads="1"/>
            </p:cNvSpPr>
            <p:nvPr/>
          </p:nvSpPr>
          <p:spPr bwMode="auto">
            <a:xfrm>
              <a:off x="2016" y="1456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/>
                <a:t>+</a:t>
              </a:r>
            </a:p>
          </p:txBody>
        </p:sp>
        <p:sp>
          <p:nvSpPr>
            <p:cNvPr id="19484" name="Text Box 28"/>
            <p:cNvSpPr txBox="1">
              <a:spLocks noChangeArrowheads="1"/>
            </p:cNvSpPr>
            <p:nvPr/>
          </p:nvSpPr>
          <p:spPr bwMode="auto">
            <a:xfrm>
              <a:off x="2975" y="1456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/>
                <a:t>]</a:t>
              </a:r>
            </a:p>
          </p:txBody>
        </p:sp>
        <p:sp>
          <p:nvSpPr>
            <p:cNvPr id="19485" name="Text Box 29"/>
            <p:cNvSpPr txBox="1">
              <a:spLocks noChangeArrowheads="1"/>
            </p:cNvSpPr>
            <p:nvPr/>
          </p:nvSpPr>
          <p:spPr bwMode="auto">
            <a:xfrm>
              <a:off x="3112" y="1448"/>
              <a:ext cx="1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/>
                <a:t>-</a:t>
              </a:r>
            </a:p>
          </p:txBody>
        </p:sp>
        <p:grpSp>
          <p:nvGrpSpPr>
            <p:cNvPr id="8" name="Group 30"/>
            <p:cNvGrpSpPr>
              <a:grpSpLocks/>
            </p:cNvGrpSpPr>
            <p:nvPr/>
          </p:nvGrpSpPr>
          <p:grpSpPr bwMode="auto">
            <a:xfrm>
              <a:off x="4309" y="1441"/>
              <a:ext cx="859" cy="337"/>
              <a:chOff x="758" y="3670"/>
              <a:chExt cx="859" cy="337"/>
            </a:xfrm>
          </p:grpSpPr>
          <p:sp>
            <p:nvSpPr>
              <p:cNvPr id="19487" name="Text Box 31"/>
              <p:cNvSpPr txBox="1">
                <a:spLocks noChangeArrowheads="1"/>
              </p:cNvSpPr>
              <p:nvPr/>
            </p:nvSpPr>
            <p:spPr bwMode="auto">
              <a:xfrm>
                <a:off x="758" y="3670"/>
                <a:ext cx="85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altLang="en-US" i="1"/>
                  <a:t>b</a:t>
                </a:r>
                <a:r>
                  <a:rPr lang="en-US" altLang="en-US">
                    <a:latin typeface="Symbol" charset="2"/>
                  </a:rPr>
                  <a:t>D</a:t>
                </a:r>
                <a:r>
                  <a:rPr lang="en-US" altLang="en-US"/>
                  <a:t>H</a:t>
                </a:r>
                <a:r>
                  <a:rPr lang="en-US" altLang="en-US" baseline="30000"/>
                  <a:t>0</a:t>
                </a:r>
                <a:r>
                  <a:rPr lang="en-US" altLang="en-US"/>
                  <a:t> (B)</a:t>
                </a:r>
              </a:p>
            </p:txBody>
          </p:sp>
          <p:sp>
            <p:nvSpPr>
              <p:cNvPr id="19488" name="Text Box 32"/>
              <p:cNvSpPr txBox="1">
                <a:spLocks noChangeArrowheads="1"/>
              </p:cNvSpPr>
              <p:nvPr/>
            </p:nvSpPr>
            <p:spPr bwMode="auto">
              <a:xfrm>
                <a:off x="1144" y="3776"/>
                <a:ext cx="1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en-US" sz="1800"/>
                  <a:t>f</a:t>
                </a:r>
              </a:p>
            </p:txBody>
          </p:sp>
        </p:grpSp>
        <p:grpSp>
          <p:nvGrpSpPr>
            <p:cNvPr id="9" name="Group 33"/>
            <p:cNvGrpSpPr>
              <a:grpSpLocks/>
            </p:cNvGrpSpPr>
            <p:nvPr/>
          </p:nvGrpSpPr>
          <p:grpSpPr bwMode="auto">
            <a:xfrm>
              <a:off x="3325" y="1440"/>
              <a:ext cx="859" cy="337"/>
              <a:chOff x="758" y="3670"/>
              <a:chExt cx="859" cy="337"/>
            </a:xfrm>
          </p:grpSpPr>
          <p:sp>
            <p:nvSpPr>
              <p:cNvPr id="19490" name="Text Box 34"/>
              <p:cNvSpPr txBox="1">
                <a:spLocks noChangeArrowheads="1"/>
              </p:cNvSpPr>
              <p:nvPr/>
            </p:nvSpPr>
            <p:spPr bwMode="auto">
              <a:xfrm>
                <a:off x="758" y="3670"/>
                <a:ext cx="85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altLang="en-US" i="1"/>
                  <a:t>a</a:t>
                </a:r>
                <a:r>
                  <a:rPr lang="en-US" altLang="en-US">
                    <a:latin typeface="Symbol" charset="2"/>
                  </a:rPr>
                  <a:t>D</a:t>
                </a:r>
                <a:r>
                  <a:rPr lang="en-US" altLang="en-US"/>
                  <a:t>H</a:t>
                </a:r>
                <a:r>
                  <a:rPr lang="en-US" altLang="en-US" baseline="30000"/>
                  <a:t>0</a:t>
                </a:r>
                <a:r>
                  <a:rPr lang="en-US" altLang="en-US"/>
                  <a:t> (A)</a:t>
                </a:r>
              </a:p>
            </p:txBody>
          </p:sp>
          <p:sp>
            <p:nvSpPr>
              <p:cNvPr id="19491" name="Text Box 35"/>
              <p:cNvSpPr txBox="1">
                <a:spLocks noChangeArrowheads="1"/>
              </p:cNvSpPr>
              <p:nvPr/>
            </p:nvSpPr>
            <p:spPr bwMode="auto">
              <a:xfrm>
                <a:off x="1144" y="3776"/>
                <a:ext cx="1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en-US" sz="1800"/>
                  <a:t>f</a:t>
                </a:r>
              </a:p>
            </p:txBody>
          </p:sp>
        </p:grpSp>
        <p:sp>
          <p:nvSpPr>
            <p:cNvPr id="19492" name="Text Box 36"/>
            <p:cNvSpPr txBox="1">
              <a:spLocks noChangeArrowheads="1"/>
            </p:cNvSpPr>
            <p:nvPr/>
          </p:nvSpPr>
          <p:spPr bwMode="auto">
            <a:xfrm>
              <a:off x="3256" y="1449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/>
                <a:t>[</a:t>
              </a:r>
            </a:p>
          </p:txBody>
        </p:sp>
        <p:sp>
          <p:nvSpPr>
            <p:cNvPr id="19493" name="Text Box 37"/>
            <p:cNvSpPr txBox="1">
              <a:spLocks noChangeArrowheads="1"/>
            </p:cNvSpPr>
            <p:nvPr/>
          </p:nvSpPr>
          <p:spPr bwMode="auto">
            <a:xfrm>
              <a:off x="4104" y="1449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/>
                <a:t>+</a:t>
              </a:r>
            </a:p>
          </p:txBody>
        </p:sp>
        <p:sp>
          <p:nvSpPr>
            <p:cNvPr id="19494" name="Text Box 38"/>
            <p:cNvSpPr txBox="1">
              <a:spLocks noChangeArrowheads="1"/>
            </p:cNvSpPr>
            <p:nvPr/>
          </p:nvSpPr>
          <p:spPr bwMode="auto">
            <a:xfrm>
              <a:off x="5063" y="1449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/>
                <a:t>]</a:t>
              </a:r>
            </a:p>
          </p:txBody>
        </p:sp>
      </p:grpSp>
      <p:grpSp>
        <p:nvGrpSpPr>
          <p:cNvPr id="10" name="Group 59"/>
          <p:cNvGrpSpPr>
            <a:grpSpLocks/>
          </p:cNvGrpSpPr>
          <p:nvPr/>
        </p:nvGrpSpPr>
        <p:grpSpPr bwMode="auto">
          <a:xfrm>
            <a:off x="1344613" y="3105150"/>
            <a:ext cx="6454775" cy="544513"/>
            <a:chOff x="1198" y="2056"/>
            <a:chExt cx="4066" cy="343"/>
          </a:xfrm>
        </p:grpSpPr>
        <p:grpSp>
          <p:nvGrpSpPr>
            <p:cNvPr id="11" name="Group 39"/>
            <p:cNvGrpSpPr>
              <a:grpSpLocks/>
            </p:cNvGrpSpPr>
            <p:nvPr/>
          </p:nvGrpSpPr>
          <p:grpSpPr bwMode="auto">
            <a:xfrm>
              <a:off x="1198" y="2061"/>
              <a:ext cx="574" cy="329"/>
              <a:chOff x="278" y="2086"/>
              <a:chExt cx="574" cy="329"/>
            </a:xfrm>
          </p:grpSpPr>
          <p:sp>
            <p:nvSpPr>
              <p:cNvPr id="19496" name="Text Box 40"/>
              <p:cNvSpPr txBox="1">
                <a:spLocks noChangeArrowheads="1"/>
              </p:cNvSpPr>
              <p:nvPr/>
            </p:nvSpPr>
            <p:spPr bwMode="auto">
              <a:xfrm>
                <a:off x="278" y="2086"/>
                <a:ext cx="44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en-US">
                    <a:latin typeface="Symbol" charset="2"/>
                  </a:rPr>
                  <a:t>D</a:t>
                </a:r>
                <a:r>
                  <a:rPr lang="en-US" altLang="en-US"/>
                  <a:t>H</a:t>
                </a:r>
                <a:r>
                  <a:rPr lang="en-US" altLang="en-US" baseline="30000"/>
                  <a:t>0</a:t>
                </a:r>
                <a:endParaRPr lang="en-US" altLang="en-US"/>
              </a:p>
            </p:txBody>
          </p:sp>
          <p:sp>
            <p:nvSpPr>
              <p:cNvPr id="19497" name="Text Box 41"/>
              <p:cNvSpPr txBox="1">
                <a:spLocks noChangeArrowheads="1"/>
              </p:cNvSpPr>
              <p:nvPr/>
            </p:nvSpPr>
            <p:spPr bwMode="auto">
              <a:xfrm>
                <a:off x="536" y="2184"/>
                <a:ext cx="3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en-US" sz="1800"/>
                  <a:t>rxn</a:t>
                </a:r>
              </a:p>
            </p:txBody>
          </p:sp>
        </p:grpSp>
        <p:grpSp>
          <p:nvGrpSpPr>
            <p:cNvPr id="12" name="Group 45"/>
            <p:cNvGrpSpPr>
              <a:grpSpLocks/>
            </p:cNvGrpSpPr>
            <p:nvPr/>
          </p:nvGrpSpPr>
          <p:grpSpPr bwMode="auto">
            <a:xfrm>
              <a:off x="2018" y="2062"/>
              <a:ext cx="1468" cy="337"/>
              <a:chOff x="747" y="3670"/>
              <a:chExt cx="1468" cy="337"/>
            </a:xfrm>
          </p:grpSpPr>
          <p:sp>
            <p:nvSpPr>
              <p:cNvPr id="19502" name="Text Box 46"/>
              <p:cNvSpPr txBox="1">
                <a:spLocks noChangeArrowheads="1"/>
              </p:cNvSpPr>
              <p:nvPr/>
            </p:nvSpPr>
            <p:spPr bwMode="auto">
              <a:xfrm>
                <a:off x="747" y="3670"/>
                <a:ext cx="146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en-US" i="1"/>
                  <a:t>n</a:t>
                </a:r>
                <a:r>
                  <a:rPr lang="en-US" altLang="en-US">
                    <a:latin typeface="Symbol" charset="2"/>
                  </a:rPr>
                  <a:t>D</a:t>
                </a:r>
                <a:r>
                  <a:rPr lang="en-US" altLang="en-US"/>
                  <a:t>H</a:t>
                </a:r>
                <a:r>
                  <a:rPr lang="en-US" altLang="en-US" baseline="30000"/>
                  <a:t>0</a:t>
                </a:r>
                <a:r>
                  <a:rPr lang="en-US" altLang="en-US"/>
                  <a:t> (products)</a:t>
                </a:r>
              </a:p>
            </p:txBody>
          </p:sp>
          <p:sp>
            <p:nvSpPr>
              <p:cNvPr id="19503" name="Text Box 47"/>
              <p:cNvSpPr txBox="1">
                <a:spLocks noChangeArrowheads="1"/>
              </p:cNvSpPr>
              <p:nvPr/>
            </p:nvSpPr>
            <p:spPr bwMode="auto">
              <a:xfrm>
                <a:off x="1144" y="3776"/>
                <a:ext cx="1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en-US" sz="1800"/>
                  <a:t>f</a:t>
                </a:r>
              </a:p>
            </p:txBody>
          </p:sp>
        </p:grpSp>
        <p:sp>
          <p:nvSpPr>
            <p:cNvPr id="19504" name="Text Box 48"/>
            <p:cNvSpPr txBox="1">
              <a:spLocks noChangeArrowheads="1"/>
            </p:cNvSpPr>
            <p:nvPr/>
          </p:nvSpPr>
          <p:spPr bwMode="auto">
            <a:xfrm>
              <a:off x="1696" y="2079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/>
                <a:t>=</a:t>
              </a:r>
            </a:p>
          </p:txBody>
        </p:sp>
        <p:sp>
          <p:nvSpPr>
            <p:cNvPr id="19505" name="Text Box 49"/>
            <p:cNvSpPr txBox="1">
              <a:spLocks noChangeArrowheads="1"/>
            </p:cNvSpPr>
            <p:nvPr/>
          </p:nvSpPr>
          <p:spPr bwMode="auto">
            <a:xfrm>
              <a:off x="1960" y="2071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altLang="en-US"/>
            </a:p>
          </p:txBody>
        </p:sp>
        <p:sp>
          <p:nvSpPr>
            <p:cNvPr id="19508" name="Text Box 52"/>
            <p:cNvSpPr txBox="1">
              <a:spLocks noChangeArrowheads="1"/>
            </p:cNvSpPr>
            <p:nvPr/>
          </p:nvSpPr>
          <p:spPr bwMode="auto">
            <a:xfrm>
              <a:off x="1888" y="2064"/>
              <a:ext cx="2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>
                  <a:latin typeface="Symbol" charset="2"/>
                </a:rPr>
                <a:t>S</a:t>
              </a:r>
            </a:p>
          </p:txBody>
        </p:sp>
        <p:grpSp>
          <p:nvGrpSpPr>
            <p:cNvPr id="13" name="Group 53"/>
            <p:cNvGrpSpPr>
              <a:grpSpLocks/>
            </p:cNvGrpSpPr>
            <p:nvPr/>
          </p:nvGrpSpPr>
          <p:grpSpPr bwMode="auto">
            <a:xfrm>
              <a:off x="3690" y="2056"/>
              <a:ext cx="1574" cy="337"/>
              <a:chOff x="747" y="3670"/>
              <a:chExt cx="1574" cy="337"/>
            </a:xfrm>
          </p:grpSpPr>
          <p:sp>
            <p:nvSpPr>
              <p:cNvPr id="19510" name="Text Box 54"/>
              <p:cNvSpPr txBox="1">
                <a:spLocks noChangeArrowheads="1"/>
              </p:cNvSpPr>
              <p:nvPr/>
            </p:nvSpPr>
            <p:spPr bwMode="auto">
              <a:xfrm>
                <a:off x="747" y="3670"/>
                <a:ext cx="157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en-US" i="1"/>
                  <a:t>m</a:t>
                </a:r>
                <a:r>
                  <a:rPr lang="en-US" altLang="en-US">
                    <a:latin typeface="Symbol" charset="2"/>
                  </a:rPr>
                  <a:t>D</a:t>
                </a:r>
                <a:r>
                  <a:rPr lang="en-US" altLang="en-US"/>
                  <a:t>H</a:t>
                </a:r>
                <a:r>
                  <a:rPr lang="en-US" altLang="en-US" baseline="30000"/>
                  <a:t>0</a:t>
                </a:r>
                <a:r>
                  <a:rPr lang="en-US" altLang="en-US"/>
                  <a:t> (reactants)</a:t>
                </a:r>
              </a:p>
            </p:txBody>
          </p:sp>
          <p:sp>
            <p:nvSpPr>
              <p:cNvPr id="19511" name="Text Box 55"/>
              <p:cNvSpPr txBox="1">
                <a:spLocks noChangeArrowheads="1"/>
              </p:cNvSpPr>
              <p:nvPr/>
            </p:nvSpPr>
            <p:spPr bwMode="auto">
              <a:xfrm>
                <a:off x="1144" y="3776"/>
                <a:ext cx="1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en-US" sz="1800"/>
                  <a:t>f</a:t>
                </a:r>
              </a:p>
            </p:txBody>
          </p:sp>
        </p:grpSp>
        <p:sp>
          <p:nvSpPr>
            <p:cNvPr id="19512" name="Text Box 56"/>
            <p:cNvSpPr txBox="1">
              <a:spLocks noChangeArrowheads="1"/>
            </p:cNvSpPr>
            <p:nvPr/>
          </p:nvSpPr>
          <p:spPr bwMode="auto">
            <a:xfrm>
              <a:off x="3632" y="2065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altLang="en-US"/>
            </a:p>
          </p:txBody>
        </p:sp>
        <p:sp>
          <p:nvSpPr>
            <p:cNvPr id="19513" name="Text Box 57"/>
            <p:cNvSpPr txBox="1">
              <a:spLocks noChangeArrowheads="1"/>
            </p:cNvSpPr>
            <p:nvPr/>
          </p:nvSpPr>
          <p:spPr bwMode="auto">
            <a:xfrm>
              <a:off x="3560" y="2058"/>
              <a:ext cx="2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>
                  <a:latin typeface="Symbol" charset="2"/>
                </a:rPr>
                <a:t>S</a:t>
              </a:r>
            </a:p>
          </p:txBody>
        </p:sp>
        <p:sp>
          <p:nvSpPr>
            <p:cNvPr id="19514" name="Text Box 58"/>
            <p:cNvSpPr txBox="1">
              <a:spLocks noChangeArrowheads="1"/>
            </p:cNvSpPr>
            <p:nvPr/>
          </p:nvSpPr>
          <p:spPr bwMode="auto">
            <a:xfrm>
              <a:off x="3416" y="2056"/>
              <a:ext cx="1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/>
                <a:t>-</a:t>
              </a:r>
            </a:p>
          </p:txBody>
        </p:sp>
      </p:grpSp>
      <p:sp>
        <p:nvSpPr>
          <p:cNvPr id="19518" name="Text Box 62"/>
          <p:cNvSpPr txBox="1">
            <a:spLocks noChangeArrowheads="1"/>
          </p:cNvSpPr>
          <p:nvPr/>
        </p:nvSpPr>
        <p:spPr bwMode="auto">
          <a:xfrm>
            <a:off x="8531225" y="638492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 sz="2000"/>
              <a:t>6.5</a:t>
            </a:r>
          </a:p>
        </p:txBody>
      </p:sp>
      <p:sp>
        <p:nvSpPr>
          <p:cNvPr id="19519" name="Text Box 63"/>
          <p:cNvSpPr txBox="1">
            <a:spLocks noChangeArrowheads="1"/>
          </p:cNvSpPr>
          <p:nvPr/>
        </p:nvSpPr>
        <p:spPr bwMode="auto">
          <a:xfrm>
            <a:off x="381000" y="3962400"/>
            <a:ext cx="8382000" cy="1244600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/>
              <a:t>Hess’s Law:</a:t>
            </a:r>
            <a:r>
              <a:rPr lang="en-US" altLang="en-US"/>
              <a:t>  When reactants are converted to products, the change in enthalpy is the same whether the reaction takes place in one step or in a series of steps.</a:t>
            </a:r>
          </a:p>
        </p:txBody>
      </p:sp>
      <p:sp>
        <p:nvSpPr>
          <p:cNvPr id="19520" name="Text Box 64"/>
          <p:cNvSpPr txBox="1">
            <a:spLocks noChangeArrowheads="1"/>
          </p:cNvSpPr>
          <p:nvPr/>
        </p:nvSpPr>
        <p:spPr bwMode="auto">
          <a:xfrm>
            <a:off x="457200" y="5562600"/>
            <a:ext cx="8229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(Enthalpy is a state function.  It doesn’t matter how you get there, only where you start and end.)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19" grpId="0" animBg="1" autoUpdateAnimBg="0"/>
      <p:bldP spid="19520" grpId="0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95300"/>
            <a:ext cx="7772400" cy="641350"/>
          </a:xfrm>
        </p:spPr>
        <p:txBody>
          <a:bodyPr/>
          <a:lstStyle/>
          <a:p>
            <a:pPr eaLnBrk="1" hangingPunct="1"/>
            <a:r>
              <a:rPr lang="en-US" sz="3600"/>
              <a:t>Since we can manipulate the equations</a:t>
            </a:r>
          </a:p>
        </p:txBody>
      </p:sp>
      <p:sp>
        <p:nvSpPr>
          <p:cNvPr id="8090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4419600"/>
          </a:xfrm>
        </p:spPr>
        <p:txBody>
          <a:bodyPr/>
          <a:lstStyle/>
          <a:p>
            <a:pPr eaLnBrk="1" hangingPunct="1"/>
            <a:r>
              <a:rPr lang="en-US"/>
              <a:t>We can use heats of formation to figure out the heat of reaction.</a:t>
            </a:r>
          </a:p>
          <a:p>
            <a:pPr eaLnBrk="1" hangingPunct="1"/>
            <a:r>
              <a:rPr lang="en-US"/>
              <a:t>Lets do it with this equation.</a:t>
            </a:r>
          </a:p>
          <a:p>
            <a:pPr eaLnBrk="1" hangingPunct="1"/>
            <a:r>
              <a:rPr lang="en-US"/>
              <a:t>C</a:t>
            </a:r>
            <a:r>
              <a:rPr lang="en-US" sz="4000" baseline="-25000"/>
              <a:t>2</a:t>
            </a:r>
            <a:r>
              <a:rPr lang="en-US"/>
              <a:t>H</a:t>
            </a:r>
            <a:r>
              <a:rPr lang="en-US" sz="4000" baseline="-25000"/>
              <a:t>5</a:t>
            </a:r>
            <a:r>
              <a:rPr lang="en-US"/>
              <a:t>OH +3O</a:t>
            </a:r>
            <a:r>
              <a:rPr lang="en-US" baseline="-25000"/>
              <a:t>2</a:t>
            </a:r>
            <a:r>
              <a:rPr lang="en-US"/>
              <a:t>(g) </a:t>
            </a:r>
            <a:r>
              <a:rPr lang="en-US">
                <a:latin typeface="Symbol" charset="2"/>
              </a:rPr>
              <a:t>®</a:t>
            </a:r>
            <a:r>
              <a:rPr lang="en-US"/>
              <a:t> 2CO</a:t>
            </a:r>
            <a:r>
              <a:rPr lang="en-US" sz="4000" baseline="-25000"/>
              <a:t>2</a:t>
            </a:r>
            <a:r>
              <a:rPr lang="en-US"/>
              <a:t> + 3H</a:t>
            </a:r>
            <a:r>
              <a:rPr lang="en-US" sz="4000" baseline="-25000"/>
              <a:t>2</a:t>
            </a:r>
            <a:r>
              <a:rPr lang="en-US"/>
              <a:t>O</a:t>
            </a:r>
          </a:p>
          <a:p>
            <a:pPr eaLnBrk="1" hangingPunct="1"/>
            <a:r>
              <a:rPr lang="en-US"/>
              <a:t>which leads us to this rule.</a:t>
            </a:r>
          </a:p>
        </p:txBody>
      </p:sp>
      <p:graphicFrame>
        <p:nvGraphicFramePr>
          <p:cNvPr id="80898" name="Object 2"/>
          <p:cNvGraphicFramePr>
            <a:graphicFrameLocks/>
          </p:cNvGraphicFramePr>
          <p:nvPr/>
        </p:nvGraphicFramePr>
        <p:xfrm>
          <a:off x="606425" y="4883150"/>
          <a:ext cx="7880350" cy="731838"/>
        </p:xfrm>
        <a:graphic>
          <a:graphicData uri="http://schemas.openxmlformats.org/presentationml/2006/ole">
            <p:oleObj spid="_x0000_s80898" name="Equation" r:id="rId4" imgW="7889760" imgH="741240" progId="Equation.2">
              <p:embed/>
            </p:oleObj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Hess’s Law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Definition:</a:t>
            </a:r>
          </a:p>
          <a:p>
            <a:pPr eaLnBrk="1" hangingPunct="1"/>
            <a:r>
              <a:rPr lang="en-US">
                <a:latin typeface="Arial" charset="0"/>
              </a:rPr>
              <a:t>When a reaction may be expressed as the algebraic sum of other reactions, the enthalpy change of the reaction is the algebraic sum of the enthalpy changes for the combined reactions.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Hess’ Law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Enthalpy is a state function.</a:t>
            </a:r>
          </a:p>
          <a:p>
            <a:pPr eaLnBrk="1" hangingPunct="1"/>
            <a:r>
              <a:rPr lang="en-US"/>
              <a:t>It is independent of the path.</a:t>
            </a:r>
          </a:p>
          <a:p>
            <a:pPr eaLnBrk="1" hangingPunct="1"/>
            <a:r>
              <a:rPr lang="en-US"/>
              <a:t>We can add equations to come up with the desired final product, and add the </a:t>
            </a:r>
            <a:r>
              <a:rPr lang="en-US">
                <a:latin typeface="Symbol" charset="2"/>
              </a:rPr>
              <a:t>D</a:t>
            </a:r>
            <a:r>
              <a:rPr lang="en-US"/>
              <a:t>H values.</a:t>
            </a:r>
          </a:p>
          <a:p>
            <a:pPr eaLnBrk="1" hangingPunct="1"/>
            <a:r>
              <a:rPr lang="en-US" i="1"/>
              <a:t>Two rules to remember:</a:t>
            </a:r>
          </a:p>
          <a:p>
            <a:pPr eaLnBrk="1" hangingPunct="1"/>
            <a:r>
              <a:rPr lang="en-US"/>
              <a:t>If the reaction is reversed the sign of </a:t>
            </a:r>
            <a:r>
              <a:rPr lang="en-US">
                <a:latin typeface="Symbol" charset="2"/>
              </a:rPr>
              <a:t>D</a:t>
            </a:r>
            <a:r>
              <a:rPr lang="en-US"/>
              <a:t>H is changed</a:t>
            </a:r>
          </a:p>
          <a:p>
            <a:pPr eaLnBrk="1" hangingPunct="1"/>
            <a:r>
              <a:rPr lang="en-US"/>
              <a:t>If the reaction is multiplied, so is </a:t>
            </a:r>
            <a:r>
              <a:rPr lang="en-US">
                <a:latin typeface="Symbol" charset="2"/>
              </a:rPr>
              <a:t>D</a:t>
            </a:r>
            <a:r>
              <a:rPr lang="en-US"/>
              <a:t>H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Enthalpy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 enthalpy is an </a:t>
            </a:r>
            <a:r>
              <a:rPr lang="en-US" i="1" smtClean="0"/>
              <a:t>extensive property</a:t>
            </a:r>
            <a:r>
              <a:rPr lang="en-US" smtClean="0"/>
              <a:t>, the </a:t>
            </a:r>
            <a:r>
              <a:rPr lang="en-US" i="1" smtClean="0"/>
              <a:t>magnitude </a:t>
            </a:r>
            <a:r>
              <a:rPr lang="en-US" smtClean="0"/>
              <a:t>of an enthalpy change for a chemical reaction </a:t>
            </a:r>
            <a:r>
              <a:rPr lang="en-US" i="1" smtClean="0"/>
              <a:t>depends upon the quantity of material </a:t>
            </a:r>
            <a:r>
              <a:rPr lang="en-US" smtClean="0"/>
              <a:t>that reacts. </a:t>
            </a:r>
          </a:p>
          <a:p>
            <a:pPr eaLnBrk="1" hangingPunct="1"/>
            <a:r>
              <a:rPr lang="en-US" smtClean="0"/>
              <a:t>This means:</a:t>
            </a:r>
          </a:p>
          <a:p>
            <a:pPr eaLnBrk="1" hangingPunct="1">
              <a:buFont typeface="Monotype Sorts" charset="2"/>
              <a:buNone/>
            </a:pPr>
            <a:r>
              <a:rPr lang="en-US" smtClean="0"/>
              <a:t>		 if the amount of reacting material in 	an exothermic reaction is doubled, 	twice the quantity of heat energy 	will be released.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27238" y="1984375"/>
            <a:ext cx="5089525" cy="469900"/>
            <a:chOff x="1450" y="3648"/>
            <a:chExt cx="3206" cy="296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450" y="3656"/>
              <a:ext cx="1798" cy="288"/>
              <a:chOff x="974" y="3504"/>
              <a:chExt cx="1798" cy="288"/>
            </a:xfrm>
          </p:grpSpPr>
          <p:sp>
            <p:nvSpPr>
              <p:cNvPr id="11268" name="Line 4"/>
              <p:cNvSpPr>
                <a:spLocks noChangeShapeType="1"/>
              </p:cNvSpPr>
              <p:nvPr/>
            </p:nvSpPr>
            <p:spPr bwMode="auto">
              <a:xfrm>
                <a:off x="1696" y="3664"/>
                <a:ext cx="4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69" name="Text Box 5"/>
              <p:cNvSpPr txBox="1">
                <a:spLocks noChangeArrowheads="1"/>
              </p:cNvSpPr>
              <p:nvPr/>
            </p:nvSpPr>
            <p:spPr bwMode="auto">
              <a:xfrm>
                <a:off x="974" y="3504"/>
                <a:ext cx="179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en-US"/>
                  <a:t>H</a:t>
                </a:r>
                <a:r>
                  <a:rPr lang="en-US" altLang="en-US" baseline="-25000"/>
                  <a:t>2</a:t>
                </a:r>
                <a:r>
                  <a:rPr lang="en-US" altLang="en-US"/>
                  <a:t>O </a:t>
                </a:r>
                <a:r>
                  <a:rPr lang="en-US" altLang="en-US" sz="2000"/>
                  <a:t>(</a:t>
                </a:r>
                <a:r>
                  <a:rPr lang="en-US" altLang="en-US" sz="2000" i="1"/>
                  <a:t>s</a:t>
                </a:r>
                <a:r>
                  <a:rPr lang="en-US" altLang="en-US" sz="2000"/>
                  <a:t>)</a:t>
                </a:r>
                <a:r>
                  <a:rPr lang="en-US" altLang="en-US"/>
                  <a:t>          H</a:t>
                </a:r>
                <a:r>
                  <a:rPr lang="en-US" altLang="en-US" baseline="-25000"/>
                  <a:t>2</a:t>
                </a:r>
                <a:r>
                  <a:rPr lang="en-US" altLang="en-US"/>
                  <a:t>O </a:t>
                </a:r>
                <a:r>
                  <a:rPr lang="en-US" altLang="en-US" sz="2000"/>
                  <a:t>(</a:t>
                </a:r>
                <a:r>
                  <a:rPr lang="en-US" altLang="en-US" sz="2000" i="1"/>
                  <a:t>l</a:t>
                </a:r>
                <a:r>
                  <a:rPr lang="en-US" altLang="en-US" sz="2000"/>
                  <a:t>)</a:t>
                </a:r>
                <a:endParaRPr lang="en-US" altLang="en-US"/>
              </a:p>
            </p:txBody>
          </p:sp>
        </p:grpSp>
        <p:sp>
          <p:nvSpPr>
            <p:cNvPr id="11270" name="Text Box 6"/>
            <p:cNvSpPr txBox="1">
              <a:spLocks noChangeArrowheads="1"/>
            </p:cNvSpPr>
            <p:nvPr/>
          </p:nvSpPr>
          <p:spPr bwMode="auto">
            <a:xfrm>
              <a:off x="3447" y="3648"/>
              <a:ext cx="12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>
                  <a:latin typeface="Symbol" charset="2"/>
                </a:rPr>
                <a:t>D</a:t>
              </a:r>
              <a:r>
                <a:rPr lang="en-US" altLang="en-US" i="1"/>
                <a:t>H </a:t>
              </a:r>
              <a:r>
                <a:rPr lang="en-US" altLang="en-US"/>
                <a:t>= 6.01 kJ</a:t>
              </a:r>
            </a:p>
          </p:txBody>
        </p:sp>
      </p:grp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04800" y="1085850"/>
            <a:ext cx="853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altLang="en-US"/>
              <a:t>The stoichiometric coefficients always refer to the number of moles of a substance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333625" y="90488"/>
            <a:ext cx="4502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en-US" sz="2800"/>
              <a:t>Thermochemical Equations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04800" y="267335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altLang="en-US"/>
              <a:t>If you reverse a reaction, the sign of </a:t>
            </a:r>
            <a:r>
              <a:rPr lang="en-US" altLang="en-US">
                <a:latin typeface="Symbol" charset="2"/>
              </a:rPr>
              <a:t>D</a:t>
            </a:r>
            <a:r>
              <a:rPr lang="en-US" altLang="en-US" i="1"/>
              <a:t>H</a:t>
            </a:r>
            <a:r>
              <a:rPr lang="en-US" altLang="en-US"/>
              <a:t> changes</a:t>
            </a: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019300" y="3203575"/>
            <a:ext cx="5208588" cy="519113"/>
            <a:chOff x="1450" y="3619"/>
            <a:chExt cx="3281" cy="327"/>
          </a:xfrm>
        </p:grpSpPr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1450" y="3656"/>
              <a:ext cx="1798" cy="288"/>
              <a:chOff x="974" y="3504"/>
              <a:chExt cx="1798" cy="288"/>
            </a:xfrm>
          </p:grpSpPr>
          <p:sp>
            <p:nvSpPr>
              <p:cNvPr id="11276" name="Line 12"/>
              <p:cNvSpPr>
                <a:spLocks noChangeShapeType="1"/>
              </p:cNvSpPr>
              <p:nvPr/>
            </p:nvSpPr>
            <p:spPr bwMode="auto">
              <a:xfrm>
                <a:off x="1696" y="3664"/>
                <a:ext cx="4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77" name="Text Box 13"/>
              <p:cNvSpPr txBox="1">
                <a:spLocks noChangeArrowheads="1"/>
              </p:cNvSpPr>
              <p:nvPr/>
            </p:nvSpPr>
            <p:spPr bwMode="auto">
              <a:xfrm>
                <a:off x="974" y="3504"/>
                <a:ext cx="179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en-US"/>
                  <a:t>H</a:t>
                </a:r>
                <a:r>
                  <a:rPr lang="en-US" altLang="en-US" baseline="-25000"/>
                  <a:t>2</a:t>
                </a:r>
                <a:r>
                  <a:rPr lang="en-US" altLang="en-US"/>
                  <a:t>O </a:t>
                </a:r>
                <a:r>
                  <a:rPr lang="en-US" altLang="en-US" sz="2000"/>
                  <a:t>(</a:t>
                </a:r>
                <a:r>
                  <a:rPr lang="en-US" altLang="en-US" sz="2000" i="1"/>
                  <a:t>l</a:t>
                </a:r>
                <a:r>
                  <a:rPr lang="en-US" altLang="en-US" sz="2000"/>
                  <a:t>)</a:t>
                </a:r>
                <a:r>
                  <a:rPr lang="en-US" altLang="en-US"/>
                  <a:t>          H</a:t>
                </a:r>
                <a:r>
                  <a:rPr lang="en-US" altLang="en-US" baseline="-25000"/>
                  <a:t>2</a:t>
                </a:r>
                <a:r>
                  <a:rPr lang="en-US" altLang="en-US"/>
                  <a:t>O </a:t>
                </a:r>
                <a:r>
                  <a:rPr lang="en-US" altLang="en-US" sz="2000"/>
                  <a:t>(</a:t>
                </a:r>
                <a:r>
                  <a:rPr lang="en-US" altLang="en-US" sz="2000" i="1"/>
                  <a:t>s</a:t>
                </a:r>
                <a:r>
                  <a:rPr lang="en-US" altLang="en-US" sz="2000"/>
                  <a:t>)</a:t>
                </a:r>
                <a:endParaRPr lang="en-US" altLang="en-US"/>
              </a:p>
            </p:txBody>
          </p:sp>
        </p:grpSp>
        <p:sp>
          <p:nvSpPr>
            <p:cNvPr id="11278" name="Text Box 14"/>
            <p:cNvSpPr txBox="1">
              <a:spLocks noChangeArrowheads="1"/>
            </p:cNvSpPr>
            <p:nvPr/>
          </p:nvSpPr>
          <p:spPr bwMode="auto">
            <a:xfrm>
              <a:off x="3447" y="3619"/>
              <a:ext cx="12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>
                  <a:latin typeface="Symbol" charset="2"/>
                </a:rPr>
                <a:t>D</a:t>
              </a:r>
              <a:r>
                <a:rPr lang="en-US" altLang="en-US" i="1"/>
                <a:t>H </a:t>
              </a:r>
              <a:r>
                <a:rPr lang="en-US" altLang="en-US"/>
                <a:t>= </a:t>
              </a:r>
              <a:r>
                <a:rPr lang="en-US" altLang="en-US" sz="2800">
                  <a:solidFill>
                    <a:srgbClr val="FF0000"/>
                  </a:solidFill>
                </a:rPr>
                <a:t>-</a:t>
              </a:r>
              <a:r>
                <a:rPr lang="en-US" altLang="en-US">
                  <a:solidFill>
                    <a:srgbClr val="FF0000"/>
                  </a:solidFill>
                </a:rPr>
                <a:t>6.01</a:t>
              </a:r>
              <a:r>
                <a:rPr lang="en-US" altLang="en-US"/>
                <a:t> kJ</a:t>
              </a:r>
            </a:p>
          </p:txBody>
        </p:sp>
      </p:grp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304800" y="3906838"/>
            <a:ext cx="853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altLang="en-US"/>
              <a:t>If you multiply both sides of the equation by a factor </a:t>
            </a:r>
            <a:r>
              <a:rPr lang="en-US" altLang="en-US" i="1"/>
              <a:t>n</a:t>
            </a:r>
            <a:r>
              <a:rPr lang="en-US" altLang="en-US"/>
              <a:t>, then </a:t>
            </a:r>
            <a:r>
              <a:rPr lang="en-US" altLang="en-US">
                <a:latin typeface="Symbol" charset="2"/>
              </a:rPr>
              <a:t>D</a:t>
            </a:r>
            <a:r>
              <a:rPr lang="en-US" altLang="en-US" i="1"/>
              <a:t>H</a:t>
            </a:r>
            <a:r>
              <a:rPr lang="en-US" altLang="en-US"/>
              <a:t> must change by the same factor </a:t>
            </a:r>
            <a:r>
              <a:rPr lang="en-US" altLang="en-US" i="1"/>
              <a:t>n</a:t>
            </a:r>
            <a:r>
              <a:rPr lang="en-US" altLang="en-US"/>
              <a:t>.</a:t>
            </a:r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1851025" y="4940300"/>
            <a:ext cx="6688138" cy="469900"/>
            <a:chOff x="1344" y="3648"/>
            <a:chExt cx="4213" cy="296"/>
          </a:xfrm>
        </p:grpSpPr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1344" y="3656"/>
              <a:ext cx="2012" cy="288"/>
              <a:chOff x="868" y="3504"/>
              <a:chExt cx="2012" cy="288"/>
            </a:xfrm>
          </p:grpSpPr>
          <p:sp>
            <p:nvSpPr>
              <p:cNvPr id="11282" name="Line 18"/>
              <p:cNvSpPr>
                <a:spLocks noChangeShapeType="1"/>
              </p:cNvSpPr>
              <p:nvPr/>
            </p:nvSpPr>
            <p:spPr bwMode="auto">
              <a:xfrm>
                <a:off x="1696" y="3664"/>
                <a:ext cx="4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83" name="Text Box 19"/>
              <p:cNvSpPr txBox="1">
                <a:spLocks noChangeArrowheads="1"/>
              </p:cNvSpPr>
              <p:nvPr/>
            </p:nvSpPr>
            <p:spPr bwMode="auto">
              <a:xfrm>
                <a:off x="868" y="3504"/>
                <a:ext cx="20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en-US"/>
                  <a:t>2H</a:t>
                </a:r>
                <a:r>
                  <a:rPr lang="en-US" altLang="en-US" baseline="-25000"/>
                  <a:t>2</a:t>
                </a:r>
                <a:r>
                  <a:rPr lang="en-US" altLang="en-US"/>
                  <a:t>O </a:t>
                </a:r>
                <a:r>
                  <a:rPr lang="en-US" altLang="en-US" sz="2000"/>
                  <a:t>(</a:t>
                </a:r>
                <a:r>
                  <a:rPr lang="en-US" altLang="en-US" sz="2000" i="1"/>
                  <a:t>s</a:t>
                </a:r>
                <a:r>
                  <a:rPr lang="en-US" altLang="en-US" sz="2000"/>
                  <a:t>)</a:t>
                </a:r>
                <a:r>
                  <a:rPr lang="en-US" altLang="en-US"/>
                  <a:t>          2H</a:t>
                </a:r>
                <a:r>
                  <a:rPr lang="en-US" altLang="en-US" baseline="-25000"/>
                  <a:t>2</a:t>
                </a:r>
                <a:r>
                  <a:rPr lang="en-US" altLang="en-US"/>
                  <a:t>O </a:t>
                </a:r>
                <a:r>
                  <a:rPr lang="en-US" altLang="en-US" sz="2000"/>
                  <a:t>(</a:t>
                </a:r>
                <a:r>
                  <a:rPr lang="en-US" altLang="en-US" sz="2000" i="1"/>
                  <a:t>l</a:t>
                </a:r>
                <a:r>
                  <a:rPr lang="en-US" altLang="en-US" sz="2000"/>
                  <a:t>)</a:t>
                </a:r>
                <a:endParaRPr lang="en-US" altLang="en-US"/>
              </a:p>
            </p:txBody>
          </p:sp>
        </p:grpSp>
        <p:sp>
          <p:nvSpPr>
            <p:cNvPr id="11284" name="Text Box 20"/>
            <p:cNvSpPr txBox="1">
              <a:spLocks noChangeArrowheads="1"/>
            </p:cNvSpPr>
            <p:nvPr/>
          </p:nvSpPr>
          <p:spPr bwMode="auto">
            <a:xfrm>
              <a:off x="3447" y="3648"/>
              <a:ext cx="211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>
                  <a:latin typeface="Symbol" charset="2"/>
                </a:rPr>
                <a:t>D</a:t>
              </a:r>
              <a:r>
                <a:rPr lang="en-US" altLang="en-US" i="1"/>
                <a:t>H </a:t>
              </a:r>
              <a:r>
                <a:rPr lang="en-US" altLang="en-US"/>
                <a:t>= </a:t>
              </a:r>
              <a:r>
                <a:rPr lang="en-US" altLang="en-US">
                  <a:solidFill>
                    <a:srgbClr val="FF0000"/>
                  </a:solidFill>
                </a:rPr>
                <a:t>2 x </a:t>
              </a:r>
              <a:r>
                <a:rPr lang="en-US" altLang="en-US"/>
                <a:t>6.01</a:t>
              </a:r>
              <a:r>
                <a:rPr lang="en-US" altLang="en-US">
                  <a:solidFill>
                    <a:srgbClr val="FF0000"/>
                  </a:solidFill>
                </a:rPr>
                <a:t> </a:t>
              </a:r>
              <a:r>
                <a:rPr lang="en-US" altLang="en-US"/>
                <a:t>= 12.0 kJ</a:t>
              </a:r>
            </a:p>
          </p:txBody>
        </p:sp>
      </p:grp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8531225" y="638492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 sz="2000"/>
              <a:t>6.3</a:t>
            </a:r>
          </a:p>
        </p:txBody>
      </p:sp>
      <p:sp>
        <p:nvSpPr>
          <p:cNvPr id="11286" name="Oval 22"/>
          <p:cNvSpPr>
            <a:spLocks noChangeArrowheads="1"/>
          </p:cNvSpPr>
          <p:nvPr/>
        </p:nvSpPr>
        <p:spPr bwMode="auto">
          <a:xfrm>
            <a:off x="2667000" y="3340100"/>
            <a:ext cx="457200" cy="381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87" name="Oval 23"/>
          <p:cNvSpPr>
            <a:spLocks noChangeArrowheads="1"/>
          </p:cNvSpPr>
          <p:nvPr/>
        </p:nvSpPr>
        <p:spPr bwMode="auto">
          <a:xfrm>
            <a:off x="4419600" y="3340100"/>
            <a:ext cx="457200" cy="381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 autoUpdateAnimBg="0"/>
      <p:bldP spid="11279" grpId="0" autoUpdateAnimBg="0"/>
      <p:bldP spid="11286" grpId="0" animBg="1"/>
      <p:bldP spid="1128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Overall Reaction Energy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Whether or not an overall reaction releases or requires energy depends upon the final balance between the breaking and forming of chemical bonds.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027238" y="1984375"/>
            <a:ext cx="5089525" cy="469900"/>
            <a:chOff x="1450" y="3648"/>
            <a:chExt cx="3206" cy="296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450" y="3656"/>
              <a:ext cx="1798" cy="288"/>
              <a:chOff x="974" y="3504"/>
              <a:chExt cx="1798" cy="288"/>
            </a:xfrm>
          </p:grpSpPr>
          <p:sp>
            <p:nvSpPr>
              <p:cNvPr id="10245" name="Line 5"/>
              <p:cNvSpPr>
                <a:spLocks noChangeShapeType="1"/>
              </p:cNvSpPr>
              <p:nvPr/>
            </p:nvSpPr>
            <p:spPr bwMode="auto">
              <a:xfrm>
                <a:off x="1696" y="3664"/>
                <a:ext cx="4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46" name="Text Box 6"/>
              <p:cNvSpPr txBox="1">
                <a:spLocks noChangeArrowheads="1"/>
              </p:cNvSpPr>
              <p:nvPr/>
            </p:nvSpPr>
            <p:spPr bwMode="auto">
              <a:xfrm>
                <a:off x="974" y="3504"/>
                <a:ext cx="179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en-US"/>
                  <a:t>H</a:t>
                </a:r>
                <a:r>
                  <a:rPr lang="en-US" altLang="en-US" baseline="-25000"/>
                  <a:t>2</a:t>
                </a:r>
                <a:r>
                  <a:rPr lang="en-US" altLang="en-US"/>
                  <a:t>O </a:t>
                </a:r>
                <a:r>
                  <a:rPr lang="en-US" altLang="en-US" sz="2000"/>
                  <a:t>(</a:t>
                </a:r>
                <a:r>
                  <a:rPr lang="en-US" altLang="en-US" sz="2000" i="1"/>
                  <a:t>s</a:t>
                </a:r>
                <a:r>
                  <a:rPr lang="en-US" altLang="en-US" sz="2000"/>
                  <a:t>)</a:t>
                </a:r>
                <a:r>
                  <a:rPr lang="en-US" altLang="en-US"/>
                  <a:t>          H</a:t>
                </a:r>
                <a:r>
                  <a:rPr lang="en-US" altLang="en-US" baseline="-25000"/>
                  <a:t>2</a:t>
                </a:r>
                <a:r>
                  <a:rPr lang="en-US" altLang="en-US"/>
                  <a:t>O </a:t>
                </a:r>
                <a:r>
                  <a:rPr lang="en-US" altLang="en-US" sz="2000"/>
                  <a:t>(</a:t>
                </a:r>
                <a:r>
                  <a:rPr lang="en-US" altLang="en-US" sz="2000" i="1"/>
                  <a:t>l</a:t>
                </a:r>
                <a:r>
                  <a:rPr lang="en-US" altLang="en-US" sz="2000"/>
                  <a:t>)</a:t>
                </a:r>
                <a:endParaRPr lang="en-US" altLang="en-US"/>
              </a:p>
            </p:txBody>
          </p:sp>
        </p:grpSp>
        <p:sp>
          <p:nvSpPr>
            <p:cNvPr id="10247" name="Text Box 7"/>
            <p:cNvSpPr txBox="1">
              <a:spLocks noChangeArrowheads="1"/>
            </p:cNvSpPr>
            <p:nvPr/>
          </p:nvSpPr>
          <p:spPr bwMode="auto">
            <a:xfrm>
              <a:off x="3447" y="3648"/>
              <a:ext cx="12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>
                  <a:latin typeface="Symbol" charset="2"/>
                </a:rPr>
                <a:t>D</a:t>
              </a:r>
              <a:r>
                <a:rPr lang="en-US" altLang="en-US" i="1"/>
                <a:t>H </a:t>
              </a:r>
              <a:r>
                <a:rPr lang="en-US" altLang="en-US"/>
                <a:t>= 6.01 kJ</a:t>
              </a:r>
            </a:p>
          </p:txBody>
        </p:sp>
      </p:grp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04800" y="1085850"/>
            <a:ext cx="853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altLang="en-US"/>
              <a:t>The physical states of all reactants and products must be specified in thermochemical equations.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333625" y="90488"/>
            <a:ext cx="4502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en-US" sz="2800"/>
              <a:t>Thermochemical Equations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8531225" y="638492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 sz="2000"/>
              <a:t>6.3</a:t>
            </a:r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2012950" y="2578100"/>
            <a:ext cx="5095875" cy="469900"/>
            <a:chOff x="1446" y="3648"/>
            <a:chExt cx="3210" cy="296"/>
          </a:xfrm>
        </p:grpSpPr>
        <p:grpSp>
          <p:nvGrpSpPr>
            <p:cNvPr id="5" name="Group 29"/>
            <p:cNvGrpSpPr>
              <a:grpSpLocks/>
            </p:cNvGrpSpPr>
            <p:nvPr/>
          </p:nvGrpSpPr>
          <p:grpSpPr bwMode="auto">
            <a:xfrm>
              <a:off x="1446" y="3656"/>
              <a:ext cx="1807" cy="288"/>
              <a:chOff x="970" y="3504"/>
              <a:chExt cx="1807" cy="288"/>
            </a:xfrm>
          </p:grpSpPr>
          <p:sp>
            <p:nvSpPr>
              <p:cNvPr id="10270" name="Line 30"/>
              <p:cNvSpPr>
                <a:spLocks noChangeShapeType="1"/>
              </p:cNvSpPr>
              <p:nvPr/>
            </p:nvSpPr>
            <p:spPr bwMode="auto">
              <a:xfrm>
                <a:off x="1696" y="3664"/>
                <a:ext cx="4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71" name="Text Box 31"/>
              <p:cNvSpPr txBox="1">
                <a:spLocks noChangeArrowheads="1"/>
              </p:cNvSpPr>
              <p:nvPr/>
            </p:nvSpPr>
            <p:spPr bwMode="auto">
              <a:xfrm>
                <a:off x="970" y="3504"/>
                <a:ext cx="180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altLang="en-US"/>
                  <a:t>H</a:t>
                </a:r>
                <a:r>
                  <a:rPr lang="en-US" altLang="en-US" baseline="-25000"/>
                  <a:t>2</a:t>
                </a:r>
                <a:r>
                  <a:rPr lang="en-US" altLang="en-US"/>
                  <a:t>O </a:t>
                </a:r>
                <a:r>
                  <a:rPr lang="en-US" altLang="en-US" sz="2000"/>
                  <a:t>(</a:t>
                </a:r>
                <a:r>
                  <a:rPr lang="en-US" altLang="en-US" sz="2000" i="1"/>
                  <a:t>l</a:t>
                </a:r>
                <a:r>
                  <a:rPr lang="en-US" altLang="en-US" sz="2000"/>
                  <a:t>)</a:t>
                </a:r>
                <a:r>
                  <a:rPr lang="en-US" altLang="en-US"/>
                  <a:t>          H</a:t>
                </a:r>
                <a:r>
                  <a:rPr lang="en-US" altLang="en-US" baseline="-25000"/>
                  <a:t>2</a:t>
                </a:r>
                <a:r>
                  <a:rPr lang="en-US" altLang="en-US"/>
                  <a:t>O </a:t>
                </a:r>
                <a:r>
                  <a:rPr lang="en-US" altLang="en-US" sz="2000"/>
                  <a:t>(</a:t>
                </a:r>
                <a:r>
                  <a:rPr lang="en-US" altLang="en-US" sz="2000" i="1"/>
                  <a:t>g</a:t>
                </a:r>
                <a:r>
                  <a:rPr lang="en-US" altLang="en-US" sz="2000"/>
                  <a:t>)</a:t>
                </a:r>
                <a:endParaRPr lang="en-US" altLang="en-US"/>
              </a:p>
            </p:txBody>
          </p:sp>
        </p:grpSp>
        <p:sp>
          <p:nvSpPr>
            <p:cNvPr id="10272" name="Text Box 32"/>
            <p:cNvSpPr txBox="1">
              <a:spLocks noChangeArrowheads="1"/>
            </p:cNvSpPr>
            <p:nvPr/>
          </p:nvSpPr>
          <p:spPr bwMode="auto">
            <a:xfrm>
              <a:off x="3447" y="3648"/>
              <a:ext cx="12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>
                  <a:latin typeface="Symbol" charset="2"/>
                </a:rPr>
                <a:t>D</a:t>
              </a:r>
              <a:r>
                <a:rPr lang="en-US" altLang="en-US" i="1"/>
                <a:t>H </a:t>
              </a:r>
              <a:r>
                <a:rPr lang="en-US" altLang="en-US"/>
                <a:t>= 44.0 kJ</a:t>
              </a:r>
            </a:p>
          </p:txBody>
        </p:sp>
      </p:grp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2692400" y="2667000"/>
            <a:ext cx="2146300" cy="381000"/>
            <a:chOff x="1696" y="1680"/>
            <a:chExt cx="1352" cy="240"/>
          </a:xfrm>
        </p:grpSpPr>
        <p:sp>
          <p:nvSpPr>
            <p:cNvPr id="10273" name="Oval 33"/>
            <p:cNvSpPr>
              <a:spLocks noChangeArrowheads="1"/>
            </p:cNvSpPr>
            <p:nvPr/>
          </p:nvSpPr>
          <p:spPr bwMode="auto">
            <a:xfrm>
              <a:off x="1696" y="1680"/>
              <a:ext cx="240" cy="24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74" name="Oval 34"/>
            <p:cNvSpPr>
              <a:spLocks noChangeArrowheads="1"/>
            </p:cNvSpPr>
            <p:nvPr/>
          </p:nvSpPr>
          <p:spPr bwMode="auto">
            <a:xfrm>
              <a:off x="2808" y="1680"/>
              <a:ext cx="240" cy="24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2730500" y="2070100"/>
            <a:ext cx="2146300" cy="381000"/>
            <a:chOff x="1696" y="1680"/>
            <a:chExt cx="1352" cy="240"/>
          </a:xfrm>
        </p:grpSpPr>
        <p:sp>
          <p:nvSpPr>
            <p:cNvPr id="10277" name="Oval 37"/>
            <p:cNvSpPr>
              <a:spLocks noChangeArrowheads="1"/>
            </p:cNvSpPr>
            <p:nvPr/>
          </p:nvSpPr>
          <p:spPr bwMode="auto">
            <a:xfrm>
              <a:off x="1696" y="1680"/>
              <a:ext cx="240" cy="24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78" name="Oval 38"/>
            <p:cNvSpPr>
              <a:spLocks noChangeArrowheads="1"/>
            </p:cNvSpPr>
            <p:nvPr/>
          </p:nvSpPr>
          <p:spPr bwMode="auto">
            <a:xfrm>
              <a:off x="2808" y="1680"/>
              <a:ext cx="240" cy="24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42"/>
          <p:cNvGrpSpPr>
            <a:grpSpLocks/>
          </p:cNvGrpSpPr>
          <p:nvPr/>
        </p:nvGrpSpPr>
        <p:grpSpPr bwMode="auto">
          <a:xfrm>
            <a:off x="196850" y="2974975"/>
            <a:ext cx="8947150" cy="1368425"/>
            <a:chOff x="124" y="1874"/>
            <a:chExt cx="5636" cy="862"/>
          </a:xfrm>
        </p:grpSpPr>
        <p:sp>
          <p:nvSpPr>
            <p:cNvPr id="10280" name="Text Box 40"/>
            <p:cNvSpPr txBox="1">
              <a:spLocks noChangeArrowheads="1"/>
            </p:cNvSpPr>
            <p:nvPr/>
          </p:nvSpPr>
          <p:spPr bwMode="auto">
            <a:xfrm>
              <a:off x="607" y="2066"/>
              <a:ext cx="515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altLang="en-US">
                  <a:solidFill>
                    <a:schemeClr val="accent2"/>
                  </a:solidFill>
                </a:rPr>
                <a:t>How much heat is evolved when 266 g of white phosphorus (P</a:t>
              </a:r>
              <a:r>
                <a:rPr lang="en-US" altLang="en-US" baseline="-25000">
                  <a:solidFill>
                    <a:schemeClr val="accent2"/>
                  </a:solidFill>
                </a:rPr>
                <a:t>4</a:t>
              </a:r>
              <a:r>
                <a:rPr lang="en-US" altLang="en-US">
                  <a:solidFill>
                    <a:schemeClr val="accent2"/>
                  </a:solidFill>
                </a:rPr>
                <a:t>) burn in air?</a:t>
              </a:r>
            </a:p>
          </p:txBody>
        </p:sp>
        <p:graphicFrame>
          <p:nvGraphicFramePr>
            <p:cNvPr id="10281" name="Object 41"/>
            <p:cNvGraphicFramePr>
              <a:graphicFrameLocks noChangeAspect="1"/>
            </p:cNvGraphicFramePr>
            <p:nvPr/>
          </p:nvGraphicFramePr>
          <p:xfrm>
            <a:off x="124" y="1874"/>
            <a:ext cx="452" cy="862"/>
          </p:xfrm>
          <a:graphic>
            <a:graphicData uri="http://schemas.openxmlformats.org/presentationml/2006/ole">
              <p:oleObj spid="_x0000_s129026" name="Clip" r:id="rId3" imgW="856440" imgH="1637640" progId="">
                <p:embed/>
              </p:oleObj>
            </a:graphicData>
          </a:graphic>
        </p:graphicFrame>
      </p:grpSp>
      <p:grpSp>
        <p:nvGrpSpPr>
          <p:cNvPr id="9" name="Group 45"/>
          <p:cNvGrpSpPr>
            <a:grpSpLocks/>
          </p:cNvGrpSpPr>
          <p:nvPr/>
        </p:nvGrpSpPr>
        <p:grpSpPr bwMode="auto">
          <a:xfrm>
            <a:off x="1336675" y="4191000"/>
            <a:ext cx="6480175" cy="457200"/>
            <a:chOff x="842" y="2640"/>
            <a:chExt cx="4082" cy="288"/>
          </a:xfrm>
        </p:grpSpPr>
        <p:sp>
          <p:nvSpPr>
            <p:cNvPr id="10283" name="Text Box 43"/>
            <p:cNvSpPr txBox="1">
              <a:spLocks noChangeArrowheads="1"/>
            </p:cNvSpPr>
            <p:nvPr/>
          </p:nvSpPr>
          <p:spPr bwMode="auto">
            <a:xfrm>
              <a:off x="842" y="2640"/>
              <a:ext cx="40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en-US"/>
                <a:t>P</a:t>
              </a:r>
              <a:r>
                <a:rPr lang="en-US" altLang="en-US" baseline="-25000"/>
                <a:t>4</a:t>
              </a:r>
              <a:r>
                <a:rPr lang="en-US" altLang="en-US"/>
                <a:t> </a:t>
              </a:r>
              <a:r>
                <a:rPr lang="en-US" altLang="en-US" sz="2000"/>
                <a:t>(</a:t>
              </a:r>
              <a:r>
                <a:rPr lang="en-US" altLang="en-US" sz="2000" i="1"/>
                <a:t>s</a:t>
              </a:r>
              <a:r>
                <a:rPr lang="en-US" altLang="en-US" sz="2000"/>
                <a:t>)</a:t>
              </a:r>
              <a:r>
                <a:rPr lang="en-US" altLang="en-US"/>
                <a:t> + 5O</a:t>
              </a:r>
              <a:r>
                <a:rPr lang="en-US" altLang="en-US" baseline="-25000"/>
                <a:t>2</a:t>
              </a:r>
              <a:r>
                <a:rPr lang="en-US" altLang="en-US"/>
                <a:t> </a:t>
              </a:r>
              <a:r>
                <a:rPr lang="en-US" altLang="en-US" sz="2000"/>
                <a:t>(</a:t>
              </a:r>
              <a:r>
                <a:rPr lang="en-US" altLang="en-US" sz="2000" i="1"/>
                <a:t>g</a:t>
              </a:r>
              <a:r>
                <a:rPr lang="en-US" altLang="en-US" sz="2000"/>
                <a:t>)</a:t>
              </a:r>
              <a:r>
                <a:rPr lang="en-US" altLang="en-US"/>
                <a:t>          P</a:t>
              </a:r>
              <a:r>
                <a:rPr lang="en-US" altLang="en-US" baseline="-25000"/>
                <a:t>4</a:t>
              </a:r>
              <a:r>
                <a:rPr lang="en-US" altLang="en-US"/>
                <a:t>O</a:t>
              </a:r>
              <a:r>
                <a:rPr lang="en-US" altLang="en-US" baseline="-25000"/>
                <a:t>10</a:t>
              </a:r>
              <a:r>
                <a:rPr lang="en-US" altLang="en-US"/>
                <a:t> </a:t>
              </a:r>
              <a:r>
                <a:rPr lang="en-US" altLang="en-US" sz="2000"/>
                <a:t>(</a:t>
              </a:r>
              <a:r>
                <a:rPr lang="en-US" altLang="en-US" sz="2000" i="1"/>
                <a:t>s</a:t>
              </a:r>
              <a:r>
                <a:rPr lang="en-US" altLang="en-US" sz="2000"/>
                <a:t>)</a:t>
              </a:r>
              <a:r>
                <a:rPr lang="en-US" altLang="en-US"/>
                <a:t>     </a:t>
              </a:r>
              <a:r>
                <a:rPr lang="en-US" altLang="en-US">
                  <a:latin typeface="Symbol" charset="2"/>
                </a:rPr>
                <a:t>D</a:t>
              </a:r>
              <a:r>
                <a:rPr lang="en-US" altLang="en-US" i="1"/>
                <a:t>H</a:t>
              </a:r>
              <a:r>
                <a:rPr lang="en-US" altLang="en-US"/>
                <a:t> = -3013 kJ</a:t>
              </a:r>
              <a:endParaRPr lang="en-US" altLang="en-US" sz="2000"/>
            </a:p>
          </p:txBody>
        </p:sp>
        <p:sp>
          <p:nvSpPr>
            <p:cNvPr id="10284" name="Line 44"/>
            <p:cNvSpPr>
              <a:spLocks noChangeShapeType="1"/>
            </p:cNvSpPr>
            <p:nvPr/>
          </p:nvSpPr>
          <p:spPr bwMode="auto">
            <a:xfrm>
              <a:off x="2208" y="2792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286" name="Text Box 46"/>
          <p:cNvSpPr txBox="1">
            <a:spLocks noChangeArrowheads="1"/>
          </p:cNvSpPr>
          <p:nvPr/>
        </p:nvSpPr>
        <p:spPr bwMode="auto">
          <a:xfrm>
            <a:off x="1600200" y="5268913"/>
            <a:ext cx="11509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 sz="2000"/>
              <a:t>266 g P</a:t>
            </a:r>
            <a:r>
              <a:rPr lang="en-US" altLang="en-US" sz="2000" baseline="-25000"/>
              <a:t>4</a:t>
            </a:r>
            <a:endParaRPr lang="en-US" altLang="en-US" sz="2000"/>
          </a:p>
        </p:txBody>
      </p:sp>
      <p:grpSp>
        <p:nvGrpSpPr>
          <p:cNvPr id="10" name="Group 57"/>
          <p:cNvGrpSpPr>
            <a:grpSpLocks/>
          </p:cNvGrpSpPr>
          <p:nvPr/>
        </p:nvGrpSpPr>
        <p:grpSpPr bwMode="auto">
          <a:xfrm>
            <a:off x="2682875" y="5054600"/>
            <a:ext cx="1641475" cy="804863"/>
            <a:chOff x="1216" y="3312"/>
            <a:chExt cx="1034" cy="507"/>
          </a:xfrm>
        </p:grpSpPr>
        <p:grpSp>
          <p:nvGrpSpPr>
            <p:cNvPr id="11" name="Group 53"/>
            <p:cNvGrpSpPr>
              <a:grpSpLocks/>
            </p:cNvGrpSpPr>
            <p:nvPr/>
          </p:nvGrpSpPr>
          <p:grpSpPr bwMode="auto">
            <a:xfrm>
              <a:off x="1392" y="3312"/>
              <a:ext cx="858" cy="507"/>
              <a:chOff x="1584" y="3583"/>
              <a:chExt cx="858" cy="507"/>
            </a:xfrm>
          </p:grpSpPr>
          <p:sp>
            <p:nvSpPr>
              <p:cNvPr id="10287" name="Text Box 47"/>
              <p:cNvSpPr txBox="1">
                <a:spLocks noChangeArrowheads="1"/>
              </p:cNvSpPr>
              <p:nvPr/>
            </p:nvSpPr>
            <p:spPr bwMode="auto">
              <a:xfrm>
                <a:off x="1655" y="3583"/>
                <a:ext cx="71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en-US" sz="2000"/>
                  <a:t>1 mol P</a:t>
                </a:r>
                <a:r>
                  <a:rPr lang="en-US" altLang="en-US" sz="2000" baseline="-25000"/>
                  <a:t>4</a:t>
                </a:r>
                <a:endParaRPr lang="en-US" altLang="en-US" sz="2000"/>
              </a:p>
            </p:txBody>
          </p:sp>
          <p:sp>
            <p:nvSpPr>
              <p:cNvPr id="10288" name="Text Box 48"/>
              <p:cNvSpPr txBox="1">
                <a:spLocks noChangeArrowheads="1"/>
              </p:cNvSpPr>
              <p:nvPr/>
            </p:nvSpPr>
            <p:spPr bwMode="auto">
              <a:xfrm>
                <a:off x="1584" y="3840"/>
                <a:ext cx="85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en-US" sz="2000"/>
                  <a:t>123.9 g P</a:t>
                </a:r>
                <a:r>
                  <a:rPr lang="en-US" altLang="en-US" sz="2000" baseline="-25000"/>
                  <a:t>4</a:t>
                </a:r>
                <a:endParaRPr lang="en-US" altLang="en-US" sz="2000"/>
              </a:p>
            </p:txBody>
          </p:sp>
          <p:sp>
            <p:nvSpPr>
              <p:cNvPr id="10291" name="Line 51"/>
              <p:cNvSpPr>
                <a:spLocks noChangeShapeType="1"/>
              </p:cNvSpPr>
              <p:nvPr/>
            </p:nvSpPr>
            <p:spPr bwMode="auto">
              <a:xfrm>
                <a:off x="1629" y="3840"/>
                <a:ext cx="7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295" name="Text Box 55"/>
            <p:cNvSpPr txBox="1">
              <a:spLocks noChangeArrowheads="1"/>
            </p:cNvSpPr>
            <p:nvPr/>
          </p:nvSpPr>
          <p:spPr bwMode="auto">
            <a:xfrm>
              <a:off x="1216" y="341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/>
                <a:t>x</a:t>
              </a:r>
            </a:p>
          </p:txBody>
        </p:sp>
      </p:grpSp>
      <p:grpSp>
        <p:nvGrpSpPr>
          <p:cNvPr id="12" name="Group 58"/>
          <p:cNvGrpSpPr>
            <a:grpSpLocks/>
          </p:cNvGrpSpPr>
          <p:nvPr/>
        </p:nvGrpSpPr>
        <p:grpSpPr bwMode="auto">
          <a:xfrm>
            <a:off x="4294188" y="5092700"/>
            <a:ext cx="1411287" cy="750888"/>
            <a:chOff x="2992" y="3511"/>
            <a:chExt cx="889" cy="473"/>
          </a:xfrm>
        </p:grpSpPr>
        <p:grpSp>
          <p:nvGrpSpPr>
            <p:cNvPr id="13" name="Group 54"/>
            <p:cNvGrpSpPr>
              <a:grpSpLocks/>
            </p:cNvGrpSpPr>
            <p:nvPr/>
          </p:nvGrpSpPr>
          <p:grpSpPr bwMode="auto">
            <a:xfrm>
              <a:off x="3165" y="3511"/>
              <a:ext cx="716" cy="473"/>
              <a:chOff x="3165" y="3511"/>
              <a:chExt cx="716" cy="473"/>
            </a:xfrm>
          </p:grpSpPr>
          <p:sp>
            <p:nvSpPr>
              <p:cNvPr id="10289" name="Text Box 49"/>
              <p:cNvSpPr txBox="1">
                <a:spLocks noChangeArrowheads="1"/>
              </p:cNvSpPr>
              <p:nvPr/>
            </p:nvSpPr>
            <p:spPr bwMode="auto">
              <a:xfrm>
                <a:off x="3185" y="3511"/>
                <a:ext cx="67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en-US" sz="2000"/>
                  <a:t>3013 kJ</a:t>
                </a:r>
              </a:p>
            </p:txBody>
          </p:sp>
          <p:sp>
            <p:nvSpPr>
              <p:cNvPr id="10290" name="Text Box 50"/>
              <p:cNvSpPr txBox="1">
                <a:spLocks noChangeArrowheads="1"/>
              </p:cNvSpPr>
              <p:nvPr/>
            </p:nvSpPr>
            <p:spPr bwMode="auto">
              <a:xfrm>
                <a:off x="3165" y="3734"/>
                <a:ext cx="71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en-US" sz="2000"/>
                  <a:t>1 mol P</a:t>
                </a:r>
                <a:r>
                  <a:rPr lang="en-US" altLang="en-US" sz="2000" baseline="-25000"/>
                  <a:t>4</a:t>
                </a:r>
                <a:endParaRPr lang="en-US" altLang="en-US" sz="2000"/>
              </a:p>
            </p:txBody>
          </p:sp>
          <p:sp>
            <p:nvSpPr>
              <p:cNvPr id="10292" name="Line 52"/>
              <p:cNvSpPr>
                <a:spLocks noChangeShapeType="1"/>
              </p:cNvSpPr>
              <p:nvPr/>
            </p:nvSpPr>
            <p:spPr bwMode="auto">
              <a:xfrm>
                <a:off x="3211" y="37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296" name="Text Box 56"/>
            <p:cNvSpPr txBox="1">
              <a:spLocks noChangeArrowheads="1"/>
            </p:cNvSpPr>
            <p:nvPr/>
          </p:nvSpPr>
          <p:spPr bwMode="auto">
            <a:xfrm>
              <a:off x="2992" y="359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/>
                <a:t>x</a:t>
              </a:r>
            </a:p>
          </p:txBody>
        </p:sp>
      </p:grpSp>
      <p:sp>
        <p:nvSpPr>
          <p:cNvPr id="10299" name="Text Box 59"/>
          <p:cNvSpPr txBox="1">
            <a:spLocks noChangeArrowheads="1"/>
          </p:cNvSpPr>
          <p:nvPr/>
        </p:nvSpPr>
        <p:spPr bwMode="auto">
          <a:xfrm>
            <a:off x="5629275" y="5257800"/>
            <a:ext cx="1290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 sz="2000"/>
              <a:t>= 6470 kJ</a:t>
            </a:r>
          </a:p>
        </p:txBody>
      </p:sp>
      <p:sp>
        <p:nvSpPr>
          <p:cNvPr id="10300" name="Line 60"/>
          <p:cNvSpPr>
            <a:spLocks noChangeShapeType="1"/>
          </p:cNvSpPr>
          <p:nvPr/>
        </p:nvSpPr>
        <p:spPr bwMode="auto">
          <a:xfrm flipV="1">
            <a:off x="2133600" y="5334000"/>
            <a:ext cx="5334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1" name="Line 61"/>
          <p:cNvSpPr>
            <a:spLocks noChangeShapeType="1"/>
          </p:cNvSpPr>
          <p:nvPr/>
        </p:nvSpPr>
        <p:spPr bwMode="auto">
          <a:xfrm flipV="1">
            <a:off x="3670300" y="5524500"/>
            <a:ext cx="5334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2" name="Line 62"/>
          <p:cNvSpPr>
            <a:spLocks noChangeShapeType="1"/>
          </p:cNvSpPr>
          <p:nvPr/>
        </p:nvSpPr>
        <p:spPr bwMode="auto">
          <a:xfrm flipV="1">
            <a:off x="3429000" y="5105400"/>
            <a:ext cx="5334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3" name="Line 63"/>
          <p:cNvSpPr>
            <a:spLocks noChangeShapeType="1"/>
          </p:cNvSpPr>
          <p:nvPr/>
        </p:nvSpPr>
        <p:spPr bwMode="auto">
          <a:xfrm flipV="1">
            <a:off x="4940300" y="5473700"/>
            <a:ext cx="5334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6" grpId="0" autoUpdateAnimBg="0"/>
      <p:bldP spid="10299" grpId="0" autoUpdateAnimBg="0"/>
      <p:bldP spid="10300" grpId="0" animBg="1"/>
      <p:bldP spid="10301" grpId="0" animBg="1"/>
      <p:bldP spid="10302" grpId="0" animBg="1"/>
      <p:bldP spid="10303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95300"/>
            <a:ext cx="7772400" cy="579438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Arial" charset="0"/>
              </a:rPr>
              <a:t>For the oxidation of sulfur dioxide gas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sz="2800" smtClean="0"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800" smtClean="0">
                <a:latin typeface="Arial" charset="0"/>
                <a:ea typeface="+mn-ea"/>
                <a:cs typeface="+mn-cs"/>
              </a:rPr>
              <a:t>SO</a:t>
            </a:r>
            <a:r>
              <a:rPr lang="en-US" sz="2800" baseline="-25000" smtClean="0">
                <a:latin typeface="Arial" charset="0"/>
                <a:ea typeface="+mn-ea"/>
                <a:cs typeface="+mn-cs"/>
              </a:rPr>
              <a:t>2</a:t>
            </a:r>
            <a:r>
              <a:rPr lang="en-US" sz="2800" smtClean="0">
                <a:latin typeface="Arial" charset="0"/>
                <a:ea typeface="+mn-ea"/>
                <a:cs typeface="+mn-cs"/>
              </a:rPr>
              <a:t>(g) + ½O</a:t>
            </a:r>
            <a:r>
              <a:rPr lang="en-US" sz="2800" baseline="-25000" smtClean="0">
                <a:latin typeface="Arial" charset="0"/>
                <a:ea typeface="+mn-ea"/>
                <a:cs typeface="+mn-cs"/>
              </a:rPr>
              <a:t>2</a:t>
            </a:r>
            <a:r>
              <a:rPr lang="en-US" sz="2800" smtClean="0">
                <a:latin typeface="Arial" charset="0"/>
                <a:ea typeface="+mn-ea"/>
                <a:cs typeface="+mn-cs"/>
              </a:rPr>
              <a:t>(</a:t>
            </a:r>
            <a:r>
              <a:rPr lang="en-US" sz="2800" i="1" smtClean="0">
                <a:latin typeface="Arial" charset="0"/>
                <a:ea typeface="+mn-ea"/>
                <a:cs typeface="+mn-cs"/>
              </a:rPr>
              <a:t>g</a:t>
            </a:r>
            <a:r>
              <a:rPr lang="en-US" sz="2800" smtClean="0">
                <a:latin typeface="Arial" charset="0"/>
                <a:ea typeface="+mn-ea"/>
                <a:cs typeface="+mn-cs"/>
              </a:rPr>
              <a:t>) → SO</a:t>
            </a:r>
            <a:r>
              <a:rPr lang="en-US" sz="2800" baseline="-25000" smtClean="0">
                <a:latin typeface="Arial" charset="0"/>
                <a:ea typeface="+mn-ea"/>
                <a:cs typeface="+mn-cs"/>
              </a:rPr>
              <a:t>3</a:t>
            </a:r>
            <a:r>
              <a:rPr lang="en-US" sz="2800" smtClean="0">
                <a:latin typeface="Arial" charset="0"/>
                <a:ea typeface="+mn-ea"/>
                <a:cs typeface="+mn-cs"/>
              </a:rPr>
              <a:t>(</a:t>
            </a:r>
            <a:r>
              <a:rPr lang="en-US" sz="2800" i="1" smtClean="0">
                <a:latin typeface="Arial" charset="0"/>
                <a:ea typeface="+mn-ea"/>
                <a:cs typeface="+mn-cs"/>
              </a:rPr>
              <a:t>g</a:t>
            </a:r>
            <a:r>
              <a:rPr lang="en-US" sz="2800" smtClean="0">
                <a:latin typeface="Arial" charset="0"/>
                <a:ea typeface="+mn-ea"/>
                <a:cs typeface="+mn-cs"/>
              </a:rPr>
              <a:t>)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2800" smtClean="0">
                <a:latin typeface="Arial" charset="0"/>
                <a:ea typeface="+mn-ea"/>
                <a:cs typeface="+mn-cs"/>
              </a:rPr>
              <a:t>					</a:t>
            </a:r>
            <a:r>
              <a:rPr lang="el-GR" sz="2800" smtClean="0">
                <a:latin typeface="Arial" charset="0"/>
                <a:ea typeface="+mn-ea"/>
                <a:cs typeface="+mn-cs"/>
              </a:rPr>
              <a:t>Δ</a:t>
            </a:r>
            <a:r>
              <a:rPr lang="en-US" sz="2800" i="1" smtClean="0">
                <a:latin typeface="Arial" charset="0"/>
                <a:ea typeface="+mn-ea"/>
                <a:cs typeface="+mn-cs"/>
              </a:rPr>
              <a:t>H°</a:t>
            </a:r>
            <a:r>
              <a:rPr lang="en-US" sz="2800" smtClean="0">
                <a:latin typeface="Arial" charset="0"/>
                <a:ea typeface="+mn-ea"/>
                <a:cs typeface="+mn-cs"/>
              </a:rPr>
              <a:t> = - 99 kJ/mol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sz="2800" smtClean="0">
              <a:latin typeface="Arial" charset="0"/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800" smtClean="0">
                <a:latin typeface="Arial" charset="0"/>
                <a:ea typeface="+mn-ea"/>
                <a:cs typeface="+mn-cs"/>
              </a:rPr>
              <a:t>Doubling the reaction results in: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2800" smtClean="0">
                <a:latin typeface="Arial" charset="0"/>
                <a:ea typeface="+mn-ea"/>
                <a:cs typeface="+mn-cs"/>
              </a:rPr>
              <a:t>2SO</a:t>
            </a:r>
            <a:r>
              <a:rPr lang="en-US" sz="2800" baseline="-25000" smtClean="0">
                <a:latin typeface="Arial" charset="0"/>
                <a:ea typeface="+mn-ea"/>
                <a:cs typeface="+mn-cs"/>
              </a:rPr>
              <a:t>2</a:t>
            </a:r>
            <a:r>
              <a:rPr lang="en-US" sz="2800" smtClean="0">
                <a:latin typeface="Arial" charset="0"/>
                <a:ea typeface="+mn-ea"/>
                <a:cs typeface="+mn-cs"/>
              </a:rPr>
              <a:t>(</a:t>
            </a:r>
            <a:r>
              <a:rPr lang="en-US" sz="2800" i="1" smtClean="0">
                <a:latin typeface="Arial" charset="0"/>
                <a:ea typeface="+mn-ea"/>
                <a:cs typeface="+mn-cs"/>
              </a:rPr>
              <a:t>g</a:t>
            </a:r>
            <a:r>
              <a:rPr lang="en-US" sz="2800" smtClean="0">
                <a:latin typeface="Arial" charset="0"/>
                <a:ea typeface="+mn-ea"/>
                <a:cs typeface="+mn-cs"/>
              </a:rPr>
              <a:t>) + O</a:t>
            </a:r>
            <a:r>
              <a:rPr lang="en-US" sz="2800" baseline="-25000" smtClean="0">
                <a:latin typeface="Arial" charset="0"/>
                <a:ea typeface="+mn-ea"/>
                <a:cs typeface="+mn-cs"/>
              </a:rPr>
              <a:t>2</a:t>
            </a:r>
            <a:r>
              <a:rPr lang="en-US" sz="2800" smtClean="0">
                <a:latin typeface="Arial" charset="0"/>
                <a:ea typeface="+mn-ea"/>
                <a:cs typeface="+mn-cs"/>
              </a:rPr>
              <a:t>(</a:t>
            </a:r>
            <a:r>
              <a:rPr lang="en-US" sz="2800" i="1" smtClean="0">
                <a:latin typeface="Arial" charset="0"/>
                <a:ea typeface="+mn-ea"/>
                <a:cs typeface="+mn-cs"/>
              </a:rPr>
              <a:t>g</a:t>
            </a:r>
            <a:r>
              <a:rPr lang="en-US" sz="2800" smtClean="0">
                <a:latin typeface="Arial" charset="0"/>
                <a:ea typeface="+mn-ea"/>
                <a:cs typeface="+mn-cs"/>
              </a:rPr>
              <a:t>) → 2SO</a:t>
            </a:r>
            <a:r>
              <a:rPr lang="en-US" sz="2800" baseline="-25000" smtClean="0">
                <a:latin typeface="Arial" charset="0"/>
                <a:ea typeface="+mn-ea"/>
                <a:cs typeface="+mn-cs"/>
              </a:rPr>
              <a:t>3</a:t>
            </a:r>
            <a:r>
              <a:rPr lang="en-US" sz="2800" smtClean="0">
                <a:latin typeface="Arial" charset="0"/>
                <a:ea typeface="+mn-ea"/>
                <a:cs typeface="+mn-cs"/>
              </a:rPr>
              <a:t>(</a:t>
            </a:r>
            <a:r>
              <a:rPr lang="en-US" sz="2800" i="1" smtClean="0">
                <a:latin typeface="Arial" charset="0"/>
                <a:ea typeface="+mn-ea"/>
                <a:cs typeface="+mn-cs"/>
              </a:rPr>
              <a:t>g</a:t>
            </a:r>
            <a:r>
              <a:rPr lang="en-US" sz="2800" smtClean="0">
                <a:latin typeface="Arial" charset="0"/>
                <a:ea typeface="+mn-ea"/>
                <a:cs typeface="+mn-cs"/>
              </a:rPr>
              <a:t>)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2800" smtClean="0">
                <a:latin typeface="Arial" charset="0"/>
                <a:ea typeface="+mn-ea"/>
                <a:cs typeface="+mn-cs"/>
              </a:rPr>
              <a:t>					</a:t>
            </a:r>
            <a:r>
              <a:rPr lang="el-GR" sz="2800" smtClean="0">
                <a:latin typeface="Arial" charset="0"/>
                <a:ea typeface="+mn-ea"/>
                <a:cs typeface="+mn-cs"/>
              </a:rPr>
              <a:t>Δ</a:t>
            </a:r>
            <a:r>
              <a:rPr lang="en-US" sz="2800" i="1" smtClean="0">
                <a:latin typeface="Arial" charset="0"/>
                <a:ea typeface="+mn-ea"/>
                <a:cs typeface="+mn-cs"/>
              </a:rPr>
              <a:t>H°</a:t>
            </a:r>
            <a:r>
              <a:rPr lang="en-US" sz="2800" smtClean="0">
                <a:latin typeface="Arial" charset="0"/>
                <a:ea typeface="+mn-ea"/>
                <a:cs typeface="+mn-cs"/>
              </a:rPr>
              <a:t> = - 198 kJ/mol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Monotype Sorts" charset="2"/>
              <a:buNone/>
              <a:defRPr/>
            </a:pPr>
            <a:endParaRPr lang="en-US" sz="2800" smtClean="0">
              <a:latin typeface="Arial" charset="0"/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Monotype Sorts" charset="2"/>
              <a:buNone/>
              <a:defRPr/>
            </a:pPr>
            <a:r>
              <a:rPr lang="en-US" sz="2800" smtClean="0">
                <a:latin typeface="Arial" charset="0"/>
                <a:ea typeface="+mn-ea"/>
                <a:cs typeface="+mn-cs"/>
              </a:rPr>
              <a:t>Notice that if you double the reaction, you must double the </a:t>
            </a:r>
            <a:r>
              <a:rPr lang="el-GR" sz="2800" smtClean="0">
                <a:latin typeface="Arial" charset="0"/>
                <a:ea typeface="+mn-ea"/>
                <a:cs typeface="+mn-cs"/>
              </a:rPr>
              <a:t>Δ</a:t>
            </a:r>
            <a:r>
              <a:rPr lang="en-US" sz="2800" i="1" smtClean="0">
                <a:latin typeface="Arial" charset="0"/>
                <a:ea typeface="+mn-ea"/>
                <a:cs typeface="+mn-cs"/>
              </a:rPr>
              <a:t>H° value.</a:t>
            </a:r>
            <a:endParaRPr lang="en-US" sz="2800" smtClean="0"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Sign Change of </a:t>
            </a:r>
            <a:r>
              <a:rPr lang="el-GR" sz="4000">
                <a:latin typeface="Arial" charset="0"/>
              </a:rPr>
              <a:t>Δ</a:t>
            </a:r>
            <a:r>
              <a:rPr lang="en-US" sz="4000" i="1">
                <a:latin typeface="Arial" charset="0"/>
              </a:rPr>
              <a:t>H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Arial" charset="0"/>
              </a:rPr>
              <a:t>2SO</a:t>
            </a:r>
            <a:r>
              <a:rPr lang="en-US" sz="2800" baseline="-25000">
                <a:latin typeface="Arial" charset="0"/>
              </a:rPr>
              <a:t>2</a:t>
            </a:r>
            <a:r>
              <a:rPr lang="en-US" sz="2800">
                <a:latin typeface="Arial" charset="0"/>
              </a:rPr>
              <a:t>(</a:t>
            </a:r>
            <a:r>
              <a:rPr lang="en-US" sz="2800" i="1">
                <a:latin typeface="Arial" charset="0"/>
              </a:rPr>
              <a:t>g</a:t>
            </a:r>
            <a:r>
              <a:rPr lang="en-US" sz="2800">
                <a:latin typeface="Arial" charset="0"/>
              </a:rPr>
              <a:t>) + O</a:t>
            </a:r>
            <a:r>
              <a:rPr lang="en-US" sz="2800" baseline="-25000">
                <a:latin typeface="Arial" charset="0"/>
              </a:rPr>
              <a:t>2</a:t>
            </a:r>
            <a:r>
              <a:rPr lang="en-US" sz="2800">
                <a:latin typeface="Arial" charset="0"/>
              </a:rPr>
              <a:t>(</a:t>
            </a:r>
            <a:r>
              <a:rPr lang="en-US" sz="2800" i="1">
                <a:latin typeface="Arial" charset="0"/>
              </a:rPr>
              <a:t>g</a:t>
            </a:r>
            <a:r>
              <a:rPr lang="en-US" sz="2800">
                <a:latin typeface="Arial" charset="0"/>
              </a:rPr>
              <a:t>) → 2SO</a:t>
            </a:r>
            <a:r>
              <a:rPr lang="en-US" sz="2800" baseline="-25000">
                <a:latin typeface="Arial" charset="0"/>
              </a:rPr>
              <a:t>3</a:t>
            </a:r>
            <a:r>
              <a:rPr lang="en-US" sz="2800">
                <a:latin typeface="Arial" charset="0"/>
              </a:rPr>
              <a:t>(</a:t>
            </a:r>
            <a:r>
              <a:rPr lang="en-US" sz="2800" i="1">
                <a:latin typeface="Arial" charset="0"/>
              </a:rPr>
              <a:t>g</a:t>
            </a:r>
            <a:r>
              <a:rPr lang="en-US" sz="2800">
                <a:latin typeface="Arial" charset="0"/>
              </a:rPr>
              <a:t>) </a:t>
            </a:r>
          </a:p>
          <a:p>
            <a:pPr eaLnBrk="1" hangingPunct="1">
              <a:buFont typeface="Monotype Sorts" charset="2"/>
              <a:buNone/>
            </a:pPr>
            <a:r>
              <a:rPr lang="en-US" sz="2800">
                <a:latin typeface="Arial" charset="0"/>
              </a:rPr>
              <a:t>					</a:t>
            </a:r>
            <a:r>
              <a:rPr lang="el-GR" sz="2800">
                <a:latin typeface="Arial" charset="0"/>
              </a:rPr>
              <a:t>Δ</a:t>
            </a:r>
            <a:r>
              <a:rPr lang="en-US" sz="2800" i="1">
                <a:latin typeface="Arial" charset="0"/>
              </a:rPr>
              <a:t>H°</a:t>
            </a:r>
            <a:r>
              <a:rPr lang="en-US" sz="2800">
                <a:latin typeface="Arial" charset="0"/>
              </a:rPr>
              <a:t> = - 198 kJ/mol</a:t>
            </a:r>
            <a:endParaRPr lang="en-US" sz="2800"/>
          </a:p>
          <a:p>
            <a:pPr eaLnBrk="1" hangingPunct="1"/>
            <a:endParaRPr lang="en-US" sz="2800"/>
          </a:p>
          <a:p>
            <a:pPr eaLnBrk="1" hangingPunct="1"/>
            <a:r>
              <a:rPr lang="en-US" sz="2800">
                <a:latin typeface="Arial" charset="0"/>
              </a:rPr>
              <a:t>If the reaction is written as an endothermic reaction:</a:t>
            </a:r>
          </a:p>
          <a:p>
            <a:pPr eaLnBrk="1" hangingPunct="1"/>
            <a:endParaRPr lang="en-US" sz="2800">
              <a:latin typeface="Arial" charset="0"/>
            </a:endParaRPr>
          </a:p>
          <a:p>
            <a:pPr eaLnBrk="1" hangingPunct="1"/>
            <a:r>
              <a:rPr lang="en-US" sz="2800">
                <a:latin typeface="Arial" charset="0"/>
              </a:rPr>
              <a:t>2SO</a:t>
            </a:r>
            <a:r>
              <a:rPr lang="en-US" sz="2800" baseline="-25000">
                <a:latin typeface="Arial" charset="0"/>
              </a:rPr>
              <a:t>3</a:t>
            </a:r>
            <a:r>
              <a:rPr lang="en-US" sz="2800">
                <a:latin typeface="Arial" charset="0"/>
              </a:rPr>
              <a:t>(</a:t>
            </a:r>
            <a:r>
              <a:rPr lang="en-US" sz="2800" i="1">
                <a:latin typeface="Arial" charset="0"/>
              </a:rPr>
              <a:t>g</a:t>
            </a:r>
            <a:r>
              <a:rPr lang="en-US" sz="2800">
                <a:latin typeface="Arial" charset="0"/>
              </a:rPr>
              <a:t>) → 2SO</a:t>
            </a:r>
            <a:r>
              <a:rPr lang="en-US" sz="2800" baseline="-25000">
                <a:latin typeface="Arial" charset="0"/>
              </a:rPr>
              <a:t>2</a:t>
            </a:r>
            <a:r>
              <a:rPr lang="en-US" sz="2800">
                <a:latin typeface="Arial" charset="0"/>
              </a:rPr>
              <a:t>(</a:t>
            </a:r>
            <a:r>
              <a:rPr lang="en-US" sz="2800" i="1">
                <a:latin typeface="Arial" charset="0"/>
              </a:rPr>
              <a:t>g</a:t>
            </a:r>
            <a:r>
              <a:rPr lang="en-US" sz="2800">
                <a:latin typeface="Arial" charset="0"/>
              </a:rPr>
              <a:t>) + O</a:t>
            </a:r>
            <a:r>
              <a:rPr lang="en-US" sz="2800" baseline="-25000">
                <a:latin typeface="Arial" charset="0"/>
              </a:rPr>
              <a:t>2</a:t>
            </a:r>
            <a:r>
              <a:rPr lang="en-US" sz="2800">
                <a:latin typeface="Arial" charset="0"/>
              </a:rPr>
              <a:t>(</a:t>
            </a:r>
            <a:r>
              <a:rPr lang="en-US" sz="2800" i="1">
                <a:latin typeface="Arial" charset="0"/>
              </a:rPr>
              <a:t>g</a:t>
            </a:r>
            <a:r>
              <a:rPr lang="en-US" sz="2800">
                <a:latin typeface="Arial" charset="0"/>
              </a:rPr>
              <a:t>) </a:t>
            </a:r>
          </a:p>
          <a:p>
            <a:pPr eaLnBrk="1" hangingPunct="1">
              <a:buFont typeface="Monotype Sorts" charset="2"/>
              <a:buNone/>
            </a:pPr>
            <a:r>
              <a:rPr lang="en-US" sz="2800">
                <a:latin typeface="Arial" charset="0"/>
              </a:rPr>
              <a:t>					</a:t>
            </a:r>
            <a:r>
              <a:rPr lang="el-GR" sz="2800">
                <a:latin typeface="Arial" charset="0"/>
              </a:rPr>
              <a:t>Δ</a:t>
            </a:r>
            <a:r>
              <a:rPr lang="en-US" sz="2800" i="1">
                <a:latin typeface="Arial" charset="0"/>
              </a:rPr>
              <a:t>H°</a:t>
            </a:r>
            <a:r>
              <a:rPr lang="en-US" sz="2800">
                <a:latin typeface="Arial" charset="0"/>
              </a:rPr>
              <a:t> = + 198 kJ/mol</a:t>
            </a:r>
            <a:endParaRPr lang="en-US" sz="2800"/>
          </a:p>
          <a:p>
            <a:pPr eaLnBrk="1" hangingPunct="1">
              <a:buFont typeface="Monotype Sorts" charset="2"/>
              <a:buNone/>
            </a:pPr>
            <a:endParaRPr lang="en-US" sz="2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95300"/>
            <a:ext cx="7772400" cy="641350"/>
          </a:xfrm>
        </p:spPr>
        <p:txBody>
          <a:bodyPr/>
          <a:lstStyle/>
          <a:p>
            <a:pPr eaLnBrk="1" hangingPunct="1"/>
            <a:r>
              <a:rPr lang="en-US" sz="3600">
                <a:latin typeface="Arial" charset="0"/>
              </a:rPr>
              <a:t>Tips for Hess’s Law Problems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800" smtClean="0">
                <a:latin typeface="Arial" charset="0"/>
                <a:ea typeface="+mn-ea"/>
                <a:cs typeface="+mn-cs"/>
              </a:rPr>
              <a:t>It is always a good idea to begin by looking for species that appear as reactants and products in the overall reaction.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800" smtClean="0">
                <a:latin typeface="Arial" charset="0"/>
                <a:ea typeface="+mn-ea"/>
                <a:cs typeface="+mn-cs"/>
              </a:rPr>
              <a:t>This will provide a clue as to whether a reaction needs to be reversed or not.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800" smtClean="0">
                <a:latin typeface="Arial" charset="0"/>
                <a:ea typeface="+mn-ea"/>
                <a:cs typeface="+mn-cs"/>
              </a:rPr>
              <a:t>Second, consider the coefficients of species that appear in the overall reaction.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800" smtClean="0">
                <a:latin typeface="Arial" charset="0"/>
                <a:ea typeface="+mn-ea"/>
                <a:cs typeface="+mn-cs"/>
              </a:rPr>
              <a:t>This will help determine whether a reaction needs to be multiplied before the overall summation.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963613" y="152400"/>
            <a:ext cx="81803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en-US">
                <a:solidFill>
                  <a:schemeClr val="accent2"/>
                </a:solidFill>
              </a:rPr>
              <a:t>Calculate the standard enthalpy of formation of CS</a:t>
            </a:r>
            <a:r>
              <a:rPr lang="en-US" altLang="en-US" baseline="-25000">
                <a:solidFill>
                  <a:schemeClr val="accent2"/>
                </a:solidFill>
              </a:rPr>
              <a:t>2</a:t>
            </a:r>
            <a:r>
              <a:rPr lang="en-US" altLang="en-US">
                <a:solidFill>
                  <a:schemeClr val="accent2"/>
                </a:solidFill>
              </a:rPr>
              <a:t> (</a:t>
            </a:r>
            <a:r>
              <a:rPr lang="en-US" altLang="en-US" i="1">
                <a:solidFill>
                  <a:schemeClr val="accent2"/>
                </a:solidFill>
              </a:rPr>
              <a:t>l</a:t>
            </a:r>
            <a:r>
              <a:rPr lang="en-US" altLang="en-US">
                <a:solidFill>
                  <a:schemeClr val="accent2"/>
                </a:solidFill>
              </a:rPr>
              <a:t>) given that:</a:t>
            </a:r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196850" y="76200"/>
          <a:ext cx="717550" cy="1368425"/>
        </p:xfrm>
        <a:graphic>
          <a:graphicData uri="http://schemas.openxmlformats.org/presentationml/2006/ole">
            <p:oleObj spid="_x0000_s169986" name="Clip" r:id="rId3" imgW="856440" imgH="1637640" progId="MS_ClipArt_Gallery.2">
              <p:embed/>
            </p:oleObj>
          </a:graphicData>
        </a:graphic>
      </p:graphicFrame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914400" y="950913"/>
            <a:ext cx="7092950" cy="496887"/>
            <a:chOff x="576" y="864"/>
            <a:chExt cx="4468" cy="313"/>
          </a:xfrm>
        </p:grpSpPr>
        <p:sp>
          <p:nvSpPr>
            <p:cNvPr id="20485" name="Text Box 5"/>
            <p:cNvSpPr txBox="1">
              <a:spLocks noChangeArrowheads="1"/>
            </p:cNvSpPr>
            <p:nvPr/>
          </p:nvSpPr>
          <p:spPr bwMode="auto">
            <a:xfrm>
              <a:off x="576" y="864"/>
              <a:ext cx="44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>
                  <a:solidFill>
                    <a:schemeClr val="accent2"/>
                  </a:solidFill>
                </a:rPr>
                <a:t>C</a:t>
              </a:r>
              <a:r>
                <a:rPr lang="en-US" altLang="en-US" sz="2000">
                  <a:solidFill>
                    <a:schemeClr val="accent2"/>
                  </a:solidFill>
                </a:rPr>
                <a:t>(graphite)</a:t>
              </a:r>
              <a:r>
                <a:rPr lang="en-US" altLang="en-US">
                  <a:solidFill>
                    <a:schemeClr val="accent2"/>
                  </a:solidFill>
                </a:rPr>
                <a:t> + O</a:t>
              </a:r>
              <a:r>
                <a:rPr lang="en-US" altLang="en-US" baseline="-25000">
                  <a:solidFill>
                    <a:schemeClr val="accent2"/>
                  </a:solidFill>
                </a:rPr>
                <a:t>2</a:t>
              </a:r>
              <a:r>
                <a:rPr lang="en-US" altLang="en-US">
                  <a:solidFill>
                    <a:schemeClr val="accent2"/>
                  </a:solidFill>
                </a:rPr>
                <a:t> </a:t>
              </a:r>
              <a:r>
                <a:rPr lang="en-US" altLang="en-US" sz="2000">
                  <a:solidFill>
                    <a:schemeClr val="accent2"/>
                  </a:solidFill>
                </a:rPr>
                <a:t>(</a:t>
              </a:r>
              <a:r>
                <a:rPr lang="en-US" altLang="en-US" sz="2000" i="1">
                  <a:solidFill>
                    <a:schemeClr val="accent2"/>
                  </a:solidFill>
                </a:rPr>
                <a:t>g</a:t>
              </a:r>
              <a:r>
                <a:rPr lang="en-US" altLang="en-US" sz="2000">
                  <a:solidFill>
                    <a:schemeClr val="accent2"/>
                  </a:solidFill>
                </a:rPr>
                <a:t>)</a:t>
              </a:r>
              <a:r>
                <a:rPr lang="en-US" altLang="en-US">
                  <a:solidFill>
                    <a:schemeClr val="accent2"/>
                  </a:solidFill>
                </a:rPr>
                <a:t>          CO</a:t>
              </a:r>
              <a:r>
                <a:rPr lang="en-US" altLang="en-US" baseline="-25000">
                  <a:solidFill>
                    <a:schemeClr val="accent2"/>
                  </a:solidFill>
                </a:rPr>
                <a:t>2</a:t>
              </a:r>
              <a:r>
                <a:rPr lang="en-US" altLang="en-US">
                  <a:solidFill>
                    <a:schemeClr val="accent2"/>
                  </a:solidFill>
                </a:rPr>
                <a:t> </a:t>
              </a:r>
              <a:r>
                <a:rPr lang="en-US" altLang="en-US" sz="2000">
                  <a:solidFill>
                    <a:schemeClr val="accent2"/>
                  </a:solidFill>
                </a:rPr>
                <a:t>(</a:t>
              </a:r>
              <a:r>
                <a:rPr lang="en-US" altLang="en-US" sz="2000" i="1">
                  <a:solidFill>
                    <a:schemeClr val="accent2"/>
                  </a:solidFill>
                </a:rPr>
                <a:t>g</a:t>
              </a:r>
              <a:r>
                <a:rPr lang="en-US" altLang="en-US" sz="2000">
                  <a:solidFill>
                    <a:schemeClr val="accent2"/>
                  </a:solidFill>
                </a:rPr>
                <a:t>)</a:t>
              </a:r>
              <a:r>
                <a:rPr lang="en-US" altLang="en-US">
                  <a:solidFill>
                    <a:schemeClr val="accent2"/>
                  </a:solidFill>
                </a:rPr>
                <a:t>     </a:t>
              </a:r>
              <a:r>
                <a:rPr lang="en-US" altLang="en-US">
                  <a:solidFill>
                    <a:schemeClr val="accent2"/>
                  </a:solidFill>
                  <a:latin typeface="Symbol" charset="2"/>
                </a:rPr>
                <a:t>D</a:t>
              </a:r>
              <a:r>
                <a:rPr lang="en-US" altLang="en-US">
                  <a:solidFill>
                    <a:schemeClr val="accent2"/>
                  </a:solidFill>
                </a:rPr>
                <a:t>H</a:t>
              </a:r>
              <a:r>
                <a:rPr lang="en-US" altLang="en-US" baseline="30000">
                  <a:solidFill>
                    <a:schemeClr val="accent2"/>
                  </a:solidFill>
                </a:rPr>
                <a:t>0</a:t>
              </a:r>
              <a:r>
                <a:rPr lang="en-US" altLang="en-US">
                  <a:solidFill>
                    <a:schemeClr val="accent2"/>
                  </a:solidFill>
                </a:rPr>
                <a:t>   = -393.5 kJ</a:t>
              </a:r>
            </a:p>
          </p:txBody>
        </p:sp>
        <p:sp>
          <p:nvSpPr>
            <p:cNvPr id="20486" name="Text Box 6"/>
            <p:cNvSpPr txBox="1">
              <a:spLocks noChangeArrowheads="1"/>
            </p:cNvSpPr>
            <p:nvPr/>
          </p:nvSpPr>
          <p:spPr bwMode="auto">
            <a:xfrm>
              <a:off x="3746" y="946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 sz="1800">
                  <a:solidFill>
                    <a:schemeClr val="accent2"/>
                  </a:solidFill>
                </a:rPr>
                <a:t>rxn</a:t>
              </a:r>
            </a:p>
          </p:txBody>
        </p:sp>
        <p:sp>
          <p:nvSpPr>
            <p:cNvPr id="20487" name="Line 7"/>
            <p:cNvSpPr>
              <a:spLocks noChangeShapeType="1"/>
            </p:cNvSpPr>
            <p:nvPr/>
          </p:nvSpPr>
          <p:spPr bwMode="auto">
            <a:xfrm>
              <a:off x="2170" y="1026"/>
              <a:ext cx="48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914400" y="1446213"/>
            <a:ext cx="7043738" cy="496887"/>
            <a:chOff x="576" y="1176"/>
            <a:chExt cx="4437" cy="313"/>
          </a:xfrm>
        </p:grpSpPr>
        <p:sp>
          <p:nvSpPr>
            <p:cNvPr id="20490" name="Text Box 10"/>
            <p:cNvSpPr txBox="1">
              <a:spLocks noChangeArrowheads="1"/>
            </p:cNvSpPr>
            <p:nvPr/>
          </p:nvSpPr>
          <p:spPr bwMode="auto">
            <a:xfrm>
              <a:off x="576" y="1176"/>
              <a:ext cx="443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>
                  <a:solidFill>
                    <a:schemeClr val="accent2"/>
                  </a:solidFill>
                </a:rPr>
                <a:t>S</a:t>
              </a:r>
              <a:r>
                <a:rPr lang="en-US" altLang="en-US" sz="2000">
                  <a:solidFill>
                    <a:schemeClr val="accent2"/>
                  </a:solidFill>
                </a:rPr>
                <a:t>(rhombic)</a:t>
              </a:r>
              <a:r>
                <a:rPr lang="en-US" altLang="en-US">
                  <a:solidFill>
                    <a:schemeClr val="accent2"/>
                  </a:solidFill>
                </a:rPr>
                <a:t> + O</a:t>
              </a:r>
              <a:r>
                <a:rPr lang="en-US" altLang="en-US" baseline="-25000">
                  <a:solidFill>
                    <a:schemeClr val="accent2"/>
                  </a:solidFill>
                </a:rPr>
                <a:t>2</a:t>
              </a:r>
              <a:r>
                <a:rPr lang="en-US" altLang="en-US">
                  <a:solidFill>
                    <a:schemeClr val="accent2"/>
                  </a:solidFill>
                </a:rPr>
                <a:t> </a:t>
              </a:r>
              <a:r>
                <a:rPr lang="en-US" altLang="en-US" sz="2000">
                  <a:solidFill>
                    <a:schemeClr val="accent2"/>
                  </a:solidFill>
                </a:rPr>
                <a:t>(</a:t>
              </a:r>
              <a:r>
                <a:rPr lang="en-US" altLang="en-US" sz="2000" i="1">
                  <a:solidFill>
                    <a:schemeClr val="accent2"/>
                  </a:solidFill>
                </a:rPr>
                <a:t>g</a:t>
              </a:r>
              <a:r>
                <a:rPr lang="en-US" altLang="en-US" sz="2000">
                  <a:solidFill>
                    <a:schemeClr val="accent2"/>
                  </a:solidFill>
                </a:rPr>
                <a:t>)</a:t>
              </a:r>
              <a:r>
                <a:rPr lang="en-US" altLang="en-US">
                  <a:solidFill>
                    <a:schemeClr val="accent2"/>
                  </a:solidFill>
                </a:rPr>
                <a:t>          SO</a:t>
              </a:r>
              <a:r>
                <a:rPr lang="en-US" altLang="en-US" baseline="-25000">
                  <a:solidFill>
                    <a:schemeClr val="accent2"/>
                  </a:solidFill>
                </a:rPr>
                <a:t>2</a:t>
              </a:r>
              <a:r>
                <a:rPr lang="en-US" altLang="en-US">
                  <a:solidFill>
                    <a:schemeClr val="accent2"/>
                  </a:solidFill>
                </a:rPr>
                <a:t> </a:t>
              </a:r>
              <a:r>
                <a:rPr lang="en-US" altLang="en-US" sz="2000">
                  <a:solidFill>
                    <a:schemeClr val="accent2"/>
                  </a:solidFill>
                </a:rPr>
                <a:t>(</a:t>
              </a:r>
              <a:r>
                <a:rPr lang="en-US" altLang="en-US" sz="2000" i="1">
                  <a:solidFill>
                    <a:schemeClr val="accent2"/>
                  </a:solidFill>
                </a:rPr>
                <a:t>g</a:t>
              </a:r>
              <a:r>
                <a:rPr lang="en-US" altLang="en-US" sz="2000">
                  <a:solidFill>
                    <a:schemeClr val="accent2"/>
                  </a:solidFill>
                </a:rPr>
                <a:t>)</a:t>
              </a:r>
              <a:r>
                <a:rPr lang="en-US" altLang="en-US">
                  <a:solidFill>
                    <a:schemeClr val="accent2"/>
                  </a:solidFill>
                </a:rPr>
                <a:t>     </a:t>
              </a:r>
              <a:r>
                <a:rPr lang="en-US" altLang="en-US">
                  <a:solidFill>
                    <a:schemeClr val="accent2"/>
                  </a:solidFill>
                  <a:latin typeface="Symbol" charset="2"/>
                </a:rPr>
                <a:t>D</a:t>
              </a:r>
              <a:r>
                <a:rPr lang="en-US" altLang="en-US">
                  <a:solidFill>
                    <a:schemeClr val="accent2"/>
                  </a:solidFill>
                </a:rPr>
                <a:t>H</a:t>
              </a:r>
              <a:r>
                <a:rPr lang="en-US" altLang="en-US" baseline="30000">
                  <a:solidFill>
                    <a:schemeClr val="accent2"/>
                  </a:solidFill>
                </a:rPr>
                <a:t>0</a:t>
              </a:r>
              <a:r>
                <a:rPr lang="en-US" altLang="en-US">
                  <a:solidFill>
                    <a:schemeClr val="accent2"/>
                  </a:solidFill>
                </a:rPr>
                <a:t>   = -296.1 kJ</a:t>
              </a:r>
            </a:p>
          </p:txBody>
        </p:sp>
        <p:sp>
          <p:nvSpPr>
            <p:cNvPr id="20491" name="Text Box 11"/>
            <p:cNvSpPr txBox="1">
              <a:spLocks noChangeArrowheads="1"/>
            </p:cNvSpPr>
            <p:nvPr/>
          </p:nvSpPr>
          <p:spPr bwMode="auto">
            <a:xfrm>
              <a:off x="3714" y="1258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 sz="1800">
                  <a:solidFill>
                    <a:schemeClr val="accent2"/>
                  </a:solidFill>
                </a:rPr>
                <a:t>rxn</a:t>
              </a:r>
            </a:p>
          </p:txBody>
        </p:sp>
        <p:sp>
          <p:nvSpPr>
            <p:cNvPr id="20492" name="Line 12"/>
            <p:cNvSpPr>
              <a:spLocks noChangeShapeType="1"/>
            </p:cNvSpPr>
            <p:nvPr/>
          </p:nvSpPr>
          <p:spPr bwMode="auto">
            <a:xfrm>
              <a:off x="2170" y="1338"/>
              <a:ext cx="48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914400" y="1941513"/>
            <a:ext cx="8012113" cy="496887"/>
            <a:chOff x="576" y="1488"/>
            <a:chExt cx="5047" cy="313"/>
          </a:xfrm>
        </p:grpSpPr>
        <p:sp>
          <p:nvSpPr>
            <p:cNvPr id="20496" name="Text Box 16"/>
            <p:cNvSpPr txBox="1">
              <a:spLocks noChangeArrowheads="1"/>
            </p:cNvSpPr>
            <p:nvPr/>
          </p:nvSpPr>
          <p:spPr bwMode="auto">
            <a:xfrm>
              <a:off x="576" y="1488"/>
              <a:ext cx="50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>
                  <a:solidFill>
                    <a:schemeClr val="accent2"/>
                  </a:solidFill>
                </a:rPr>
                <a:t>CS</a:t>
              </a:r>
              <a:r>
                <a:rPr lang="en-US" altLang="en-US" baseline="-25000">
                  <a:solidFill>
                    <a:schemeClr val="accent2"/>
                  </a:solidFill>
                </a:rPr>
                <a:t>2</a:t>
              </a:r>
              <a:r>
                <a:rPr lang="en-US" altLang="en-US" sz="2000">
                  <a:solidFill>
                    <a:schemeClr val="accent2"/>
                  </a:solidFill>
                </a:rPr>
                <a:t>(</a:t>
              </a:r>
              <a:r>
                <a:rPr lang="en-US" altLang="en-US" sz="2000" i="1">
                  <a:solidFill>
                    <a:schemeClr val="accent2"/>
                  </a:solidFill>
                </a:rPr>
                <a:t>l</a:t>
              </a:r>
              <a:r>
                <a:rPr lang="en-US" altLang="en-US" sz="2000">
                  <a:solidFill>
                    <a:schemeClr val="accent2"/>
                  </a:solidFill>
                </a:rPr>
                <a:t>)</a:t>
              </a:r>
              <a:r>
                <a:rPr lang="en-US" altLang="en-US">
                  <a:solidFill>
                    <a:schemeClr val="accent2"/>
                  </a:solidFill>
                </a:rPr>
                <a:t> + 3O</a:t>
              </a:r>
              <a:r>
                <a:rPr lang="en-US" altLang="en-US" baseline="-25000">
                  <a:solidFill>
                    <a:schemeClr val="accent2"/>
                  </a:solidFill>
                </a:rPr>
                <a:t>2</a:t>
              </a:r>
              <a:r>
                <a:rPr lang="en-US" altLang="en-US">
                  <a:solidFill>
                    <a:schemeClr val="accent2"/>
                  </a:solidFill>
                </a:rPr>
                <a:t> </a:t>
              </a:r>
              <a:r>
                <a:rPr lang="en-US" altLang="en-US" sz="2000">
                  <a:solidFill>
                    <a:schemeClr val="accent2"/>
                  </a:solidFill>
                </a:rPr>
                <a:t>(</a:t>
              </a:r>
              <a:r>
                <a:rPr lang="en-US" altLang="en-US" sz="2000" i="1">
                  <a:solidFill>
                    <a:schemeClr val="accent2"/>
                  </a:solidFill>
                </a:rPr>
                <a:t>g</a:t>
              </a:r>
              <a:r>
                <a:rPr lang="en-US" altLang="en-US" sz="2000">
                  <a:solidFill>
                    <a:schemeClr val="accent2"/>
                  </a:solidFill>
                </a:rPr>
                <a:t>)</a:t>
              </a:r>
              <a:r>
                <a:rPr lang="en-US" altLang="en-US">
                  <a:solidFill>
                    <a:schemeClr val="accent2"/>
                  </a:solidFill>
                </a:rPr>
                <a:t>          CO</a:t>
              </a:r>
              <a:r>
                <a:rPr lang="en-US" altLang="en-US" baseline="-25000">
                  <a:solidFill>
                    <a:schemeClr val="accent2"/>
                  </a:solidFill>
                </a:rPr>
                <a:t>2</a:t>
              </a:r>
              <a:r>
                <a:rPr lang="en-US" altLang="en-US">
                  <a:solidFill>
                    <a:schemeClr val="accent2"/>
                  </a:solidFill>
                </a:rPr>
                <a:t> </a:t>
              </a:r>
              <a:r>
                <a:rPr lang="en-US" altLang="en-US" sz="2000">
                  <a:solidFill>
                    <a:schemeClr val="accent2"/>
                  </a:solidFill>
                </a:rPr>
                <a:t>(</a:t>
              </a:r>
              <a:r>
                <a:rPr lang="en-US" altLang="en-US" sz="2000" i="1">
                  <a:solidFill>
                    <a:schemeClr val="accent2"/>
                  </a:solidFill>
                </a:rPr>
                <a:t>g</a:t>
              </a:r>
              <a:r>
                <a:rPr lang="en-US" altLang="en-US" sz="2000">
                  <a:solidFill>
                    <a:schemeClr val="accent2"/>
                  </a:solidFill>
                </a:rPr>
                <a:t>)</a:t>
              </a:r>
              <a:r>
                <a:rPr lang="en-US" altLang="en-US">
                  <a:solidFill>
                    <a:schemeClr val="accent2"/>
                  </a:solidFill>
                </a:rPr>
                <a:t> + 2SO</a:t>
              </a:r>
              <a:r>
                <a:rPr lang="en-US" altLang="en-US" baseline="-25000">
                  <a:solidFill>
                    <a:schemeClr val="accent2"/>
                  </a:solidFill>
                </a:rPr>
                <a:t>2</a:t>
              </a:r>
              <a:r>
                <a:rPr lang="en-US" altLang="en-US">
                  <a:solidFill>
                    <a:schemeClr val="accent2"/>
                  </a:solidFill>
                </a:rPr>
                <a:t> </a:t>
              </a:r>
              <a:r>
                <a:rPr lang="en-US" altLang="en-US" sz="2000">
                  <a:solidFill>
                    <a:schemeClr val="accent2"/>
                  </a:solidFill>
                </a:rPr>
                <a:t>(</a:t>
              </a:r>
              <a:r>
                <a:rPr lang="en-US" altLang="en-US" sz="2000" i="1">
                  <a:solidFill>
                    <a:schemeClr val="accent2"/>
                  </a:solidFill>
                </a:rPr>
                <a:t>g</a:t>
              </a:r>
              <a:r>
                <a:rPr lang="en-US" altLang="en-US" sz="2000">
                  <a:solidFill>
                    <a:schemeClr val="accent2"/>
                  </a:solidFill>
                </a:rPr>
                <a:t>)</a:t>
              </a:r>
              <a:r>
                <a:rPr lang="en-US" altLang="en-US">
                  <a:solidFill>
                    <a:schemeClr val="accent2"/>
                  </a:solidFill>
                </a:rPr>
                <a:t>    </a:t>
              </a:r>
              <a:r>
                <a:rPr lang="en-US" altLang="en-US">
                  <a:solidFill>
                    <a:schemeClr val="accent2"/>
                  </a:solidFill>
                  <a:latin typeface="Symbol" charset="2"/>
                </a:rPr>
                <a:t>D</a:t>
              </a:r>
              <a:r>
                <a:rPr lang="en-US" altLang="en-US">
                  <a:solidFill>
                    <a:schemeClr val="accent2"/>
                  </a:solidFill>
                </a:rPr>
                <a:t>H</a:t>
              </a:r>
              <a:r>
                <a:rPr lang="en-US" altLang="en-US" baseline="30000">
                  <a:solidFill>
                    <a:schemeClr val="accent2"/>
                  </a:solidFill>
                </a:rPr>
                <a:t>0</a:t>
              </a:r>
              <a:r>
                <a:rPr lang="en-US" altLang="en-US">
                  <a:solidFill>
                    <a:schemeClr val="accent2"/>
                  </a:solidFill>
                </a:rPr>
                <a:t>   = -1072 kJ</a:t>
              </a:r>
            </a:p>
          </p:txBody>
        </p:sp>
        <p:sp>
          <p:nvSpPr>
            <p:cNvPr id="20497" name="Text Box 17"/>
            <p:cNvSpPr txBox="1">
              <a:spLocks noChangeArrowheads="1"/>
            </p:cNvSpPr>
            <p:nvPr/>
          </p:nvSpPr>
          <p:spPr bwMode="auto">
            <a:xfrm>
              <a:off x="4372" y="1570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 sz="1800">
                  <a:solidFill>
                    <a:schemeClr val="accent2"/>
                  </a:solidFill>
                </a:rPr>
                <a:t>rxn</a:t>
              </a:r>
            </a:p>
          </p:txBody>
        </p:sp>
        <p:sp>
          <p:nvSpPr>
            <p:cNvPr id="20498" name="Line 18"/>
            <p:cNvSpPr>
              <a:spLocks noChangeShapeType="1"/>
            </p:cNvSpPr>
            <p:nvPr/>
          </p:nvSpPr>
          <p:spPr bwMode="auto">
            <a:xfrm>
              <a:off x="1944" y="1650"/>
              <a:ext cx="48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152400" y="2438400"/>
            <a:ext cx="6904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/>
              <a:t>1. Write the enthalpy of formation reaction for CS</a:t>
            </a:r>
            <a:r>
              <a:rPr lang="en-US" altLang="en-US" baseline="-25000"/>
              <a:t>2</a:t>
            </a:r>
            <a:endParaRPr lang="en-US" altLang="en-US"/>
          </a:p>
        </p:txBody>
      </p: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1916113" y="3124200"/>
            <a:ext cx="4941887" cy="457200"/>
            <a:chOff x="614" y="2953"/>
            <a:chExt cx="3113" cy="288"/>
          </a:xfrm>
        </p:grpSpPr>
        <p:sp>
          <p:nvSpPr>
            <p:cNvPr id="20504" name="Text Box 24"/>
            <p:cNvSpPr txBox="1">
              <a:spLocks noChangeArrowheads="1"/>
            </p:cNvSpPr>
            <p:nvPr/>
          </p:nvSpPr>
          <p:spPr bwMode="auto">
            <a:xfrm>
              <a:off x="614" y="2953"/>
              <a:ext cx="31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/>
                <a:t>C</a:t>
              </a:r>
              <a:r>
                <a:rPr lang="en-US" altLang="en-US" sz="2000"/>
                <a:t>(graphite)</a:t>
              </a:r>
              <a:r>
                <a:rPr lang="en-US" altLang="en-US"/>
                <a:t> + 2S</a:t>
              </a:r>
              <a:r>
                <a:rPr lang="en-US" altLang="en-US" sz="2000"/>
                <a:t>(rhombic)</a:t>
              </a:r>
              <a:r>
                <a:rPr lang="en-US" altLang="en-US"/>
                <a:t>          CS</a:t>
              </a:r>
              <a:r>
                <a:rPr lang="en-US" altLang="en-US" baseline="-25000"/>
                <a:t>2 </a:t>
              </a:r>
              <a:r>
                <a:rPr lang="en-US" altLang="en-US" sz="2000"/>
                <a:t>(</a:t>
              </a:r>
              <a:r>
                <a:rPr lang="en-US" altLang="en-US" sz="2000" i="1"/>
                <a:t>l</a:t>
              </a:r>
              <a:r>
                <a:rPr lang="en-US" altLang="en-US" sz="2000"/>
                <a:t>)</a:t>
              </a:r>
            </a:p>
          </p:txBody>
        </p:sp>
        <p:sp>
          <p:nvSpPr>
            <p:cNvPr id="20505" name="Line 25"/>
            <p:cNvSpPr>
              <a:spLocks noChangeShapeType="1"/>
            </p:cNvSpPr>
            <p:nvPr/>
          </p:nvSpPr>
          <p:spPr bwMode="auto">
            <a:xfrm>
              <a:off x="2672" y="3104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152400" y="3657600"/>
            <a:ext cx="7875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/>
              <a:t>2. Add the given rxns so that the result is the desired rxn.</a:t>
            </a:r>
          </a:p>
        </p:txBody>
      </p: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674688" y="4227513"/>
            <a:ext cx="7092950" cy="496887"/>
            <a:chOff x="425" y="2999"/>
            <a:chExt cx="4468" cy="313"/>
          </a:xfrm>
        </p:grpSpPr>
        <p:sp>
          <p:nvSpPr>
            <p:cNvPr id="20510" name="Text Box 30"/>
            <p:cNvSpPr txBox="1">
              <a:spLocks noChangeArrowheads="1"/>
            </p:cNvSpPr>
            <p:nvPr/>
          </p:nvSpPr>
          <p:spPr bwMode="auto">
            <a:xfrm>
              <a:off x="3596" y="3081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 sz="1800"/>
                <a:t>rxn</a:t>
              </a:r>
            </a:p>
          </p:txBody>
        </p:sp>
        <p:grpSp>
          <p:nvGrpSpPr>
            <p:cNvPr id="7" name="Group 34"/>
            <p:cNvGrpSpPr>
              <a:grpSpLocks/>
            </p:cNvGrpSpPr>
            <p:nvPr/>
          </p:nvGrpSpPr>
          <p:grpSpPr bwMode="auto">
            <a:xfrm>
              <a:off x="425" y="2999"/>
              <a:ext cx="4468" cy="288"/>
              <a:chOff x="624" y="3191"/>
              <a:chExt cx="4468" cy="288"/>
            </a:xfrm>
          </p:grpSpPr>
          <p:sp>
            <p:nvSpPr>
              <p:cNvPr id="20509" name="Text Box 29"/>
              <p:cNvSpPr txBox="1">
                <a:spLocks noChangeArrowheads="1"/>
              </p:cNvSpPr>
              <p:nvPr/>
            </p:nvSpPr>
            <p:spPr bwMode="auto">
              <a:xfrm>
                <a:off x="624" y="3191"/>
                <a:ext cx="446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en-US"/>
                  <a:t>C</a:t>
                </a:r>
                <a:r>
                  <a:rPr lang="en-US" altLang="en-US" sz="2000"/>
                  <a:t>(graphite)</a:t>
                </a:r>
                <a:r>
                  <a:rPr lang="en-US" altLang="en-US"/>
                  <a:t> + O</a:t>
                </a:r>
                <a:r>
                  <a:rPr lang="en-US" altLang="en-US" baseline="-25000"/>
                  <a:t>2</a:t>
                </a:r>
                <a:r>
                  <a:rPr lang="en-US" altLang="en-US"/>
                  <a:t> </a:t>
                </a:r>
                <a:r>
                  <a:rPr lang="en-US" altLang="en-US" sz="2000"/>
                  <a:t>(</a:t>
                </a:r>
                <a:r>
                  <a:rPr lang="en-US" altLang="en-US" sz="2000" i="1"/>
                  <a:t>g</a:t>
                </a:r>
                <a:r>
                  <a:rPr lang="en-US" altLang="en-US" sz="2000"/>
                  <a:t>)</a:t>
                </a:r>
                <a:r>
                  <a:rPr lang="en-US" altLang="en-US"/>
                  <a:t>          CO</a:t>
                </a:r>
                <a:r>
                  <a:rPr lang="en-US" altLang="en-US" baseline="-25000"/>
                  <a:t>2</a:t>
                </a:r>
                <a:r>
                  <a:rPr lang="en-US" altLang="en-US"/>
                  <a:t> </a:t>
                </a:r>
                <a:r>
                  <a:rPr lang="en-US" altLang="en-US" sz="2000"/>
                  <a:t>(</a:t>
                </a:r>
                <a:r>
                  <a:rPr lang="en-US" altLang="en-US" sz="2000" i="1"/>
                  <a:t>g</a:t>
                </a:r>
                <a:r>
                  <a:rPr lang="en-US" altLang="en-US" sz="2000"/>
                  <a:t>)</a:t>
                </a:r>
                <a:r>
                  <a:rPr lang="en-US" altLang="en-US"/>
                  <a:t>     </a:t>
                </a:r>
                <a:r>
                  <a:rPr lang="en-US" altLang="en-US">
                    <a:latin typeface="Symbol" charset="2"/>
                  </a:rPr>
                  <a:t>D</a:t>
                </a:r>
                <a:r>
                  <a:rPr lang="en-US" altLang="en-US"/>
                  <a:t>H</a:t>
                </a:r>
                <a:r>
                  <a:rPr lang="en-US" altLang="en-US" baseline="30000"/>
                  <a:t>0</a:t>
                </a:r>
                <a:r>
                  <a:rPr lang="en-US" altLang="en-US"/>
                  <a:t>   = -393.5 kJ</a:t>
                </a:r>
              </a:p>
            </p:txBody>
          </p:sp>
          <p:sp>
            <p:nvSpPr>
              <p:cNvPr id="20511" name="Line 31"/>
              <p:cNvSpPr>
                <a:spLocks noChangeShapeType="1"/>
              </p:cNvSpPr>
              <p:nvPr/>
            </p:nvSpPr>
            <p:spPr bwMode="auto">
              <a:xfrm>
                <a:off x="2218" y="3353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0512" name="Oval 32"/>
          <p:cNvSpPr>
            <a:spLocks noChangeArrowheads="1"/>
          </p:cNvSpPr>
          <p:nvPr/>
        </p:nvSpPr>
        <p:spPr bwMode="auto">
          <a:xfrm>
            <a:off x="1917700" y="3048000"/>
            <a:ext cx="1447800" cy="635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3" name="Oval 33"/>
          <p:cNvSpPr>
            <a:spLocks noChangeArrowheads="1"/>
          </p:cNvSpPr>
          <p:nvPr/>
        </p:nvSpPr>
        <p:spPr bwMode="auto">
          <a:xfrm>
            <a:off x="685800" y="4165600"/>
            <a:ext cx="1447800" cy="635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5" name="Oval 35"/>
          <p:cNvSpPr>
            <a:spLocks noChangeArrowheads="1"/>
          </p:cNvSpPr>
          <p:nvPr/>
        </p:nvSpPr>
        <p:spPr bwMode="auto">
          <a:xfrm>
            <a:off x="3581400" y="3048000"/>
            <a:ext cx="1574800" cy="635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55"/>
          <p:cNvGrpSpPr>
            <a:grpSpLocks/>
          </p:cNvGrpSpPr>
          <p:nvPr/>
        </p:nvGrpSpPr>
        <p:grpSpPr bwMode="auto">
          <a:xfrm>
            <a:off x="696913" y="4684713"/>
            <a:ext cx="7875587" cy="496887"/>
            <a:chOff x="104" y="2951"/>
            <a:chExt cx="4961" cy="313"/>
          </a:xfrm>
        </p:grpSpPr>
        <p:sp>
          <p:nvSpPr>
            <p:cNvPr id="20517" name="Text Box 37"/>
            <p:cNvSpPr txBox="1">
              <a:spLocks noChangeArrowheads="1"/>
            </p:cNvSpPr>
            <p:nvPr/>
          </p:nvSpPr>
          <p:spPr bwMode="auto">
            <a:xfrm>
              <a:off x="104" y="2951"/>
              <a:ext cx="49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/>
                <a:t>2S</a:t>
              </a:r>
              <a:r>
                <a:rPr lang="en-US" altLang="en-US" sz="2000"/>
                <a:t>(rhombic)</a:t>
              </a:r>
              <a:r>
                <a:rPr lang="en-US" altLang="en-US"/>
                <a:t> + 2O</a:t>
              </a:r>
              <a:r>
                <a:rPr lang="en-US" altLang="en-US" baseline="-25000"/>
                <a:t>2</a:t>
              </a:r>
              <a:r>
                <a:rPr lang="en-US" altLang="en-US"/>
                <a:t> </a:t>
              </a:r>
              <a:r>
                <a:rPr lang="en-US" altLang="en-US" sz="2000"/>
                <a:t>(</a:t>
              </a:r>
              <a:r>
                <a:rPr lang="en-US" altLang="en-US" sz="2000" i="1"/>
                <a:t>g</a:t>
              </a:r>
              <a:r>
                <a:rPr lang="en-US" altLang="en-US" sz="2000"/>
                <a:t>)</a:t>
              </a:r>
              <a:r>
                <a:rPr lang="en-US" altLang="en-US"/>
                <a:t>          2SO</a:t>
              </a:r>
              <a:r>
                <a:rPr lang="en-US" altLang="en-US" baseline="-25000"/>
                <a:t>2</a:t>
              </a:r>
              <a:r>
                <a:rPr lang="en-US" altLang="en-US"/>
                <a:t> </a:t>
              </a:r>
              <a:r>
                <a:rPr lang="en-US" altLang="en-US" sz="2000"/>
                <a:t>(</a:t>
              </a:r>
              <a:r>
                <a:rPr lang="en-US" altLang="en-US" sz="2000" i="1"/>
                <a:t>g</a:t>
              </a:r>
              <a:r>
                <a:rPr lang="en-US" altLang="en-US" sz="2000"/>
                <a:t>)</a:t>
              </a:r>
              <a:r>
                <a:rPr lang="en-US" altLang="en-US"/>
                <a:t>     </a:t>
              </a:r>
              <a:r>
                <a:rPr lang="en-US" altLang="en-US">
                  <a:latin typeface="Symbol" charset="2"/>
                </a:rPr>
                <a:t>D</a:t>
              </a:r>
              <a:r>
                <a:rPr lang="en-US" altLang="en-US"/>
                <a:t>H</a:t>
              </a:r>
              <a:r>
                <a:rPr lang="en-US" altLang="en-US" baseline="30000"/>
                <a:t>0</a:t>
              </a:r>
              <a:r>
                <a:rPr lang="en-US" altLang="en-US"/>
                <a:t>   = -296.1</a:t>
              </a:r>
              <a:r>
                <a:rPr lang="en-US" altLang="en-US">
                  <a:solidFill>
                    <a:srgbClr val="FF0000"/>
                  </a:solidFill>
                </a:rPr>
                <a:t>x2</a:t>
              </a:r>
              <a:r>
                <a:rPr lang="en-US" altLang="en-US"/>
                <a:t> kJ</a:t>
              </a:r>
            </a:p>
          </p:txBody>
        </p:sp>
        <p:sp>
          <p:nvSpPr>
            <p:cNvPr id="20518" name="Text Box 38"/>
            <p:cNvSpPr txBox="1">
              <a:spLocks noChangeArrowheads="1"/>
            </p:cNvSpPr>
            <p:nvPr/>
          </p:nvSpPr>
          <p:spPr bwMode="auto">
            <a:xfrm>
              <a:off x="3563" y="3033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 sz="1800"/>
                <a:t>rxn</a:t>
              </a:r>
            </a:p>
          </p:txBody>
        </p:sp>
        <p:sp>
          <p:nvSpPr>
            <p:cNvPr id="20519" name="Line 39"/>
            <p:cNvSpPr>
              <a:spLocks noChangeShapeType="1"/>
            </p:cNvSpPr>
            <p:nvPr/>
          </p:nvSpPr>
          <p:spPr bwMode="auto">
            <a:xfrm>
              <a:off x="1907" y="3113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521" name="Oval 41"/>
          <p:cNvSpPr>
            <a:spLocks noChangeArrowheads="1"/>
          </p:cNvSpPr>
          <p:nvPr/>
        </p:nvSpPr>
        <p:spPr bwMode="auto">
          <a:xfrm>
            <a:off x="698500" y="4610100"/>
            <a:ext cx="1574800" cy="635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2" name="Oval 42"/>
          <p:cNvSpPr>
            <a:spLocks noChangeArrowheads="1"/>
          </p:cNvSpPr>
          <p:nvPr/>
        </p:nvSpPr>
        <p:spPr bwMode="auto">
          <a:xfrm>
            <a:off x="5867400" y="3048000"/>
            <a:ext cx="990600" cy="635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" name="Group 47"/>
          <p:cNvGrpSpPr>
            <a:grpSpLocks/>
          </p:cNvGrpSpPr>
          <p:nvPr/>
        </p:nvGrpSpPr>
        <p:grpSpPr bwMode="auto">
          <a:xfrm>
            <a:off x="674688" y="5218113"/>
            <a:ext cx="8088312" cy="496887"/>
            <a:chOff x="576" y="3552"/>
            <a:chExt cx="5095" cy="313"/>
          </a:xfrm>
        </p:grpSpPr>
        <p:sp>
          <p:nvSpPr>
            <p:cNvPr id="20524" name="Text Box 44"/>
            <p:cNvSpPr txBox="1">
              <a:spLocks noChangeArrowheads="1"/>
            </p:cNvSpPr>
            <p:nvPr/>
          </p:nvSpPr>
          <p:spPr bwMode="auto">
            <a:xfrm>
              <a:off x="576" y="3552"/>
              <a:ext cx="509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/>
                <a:t>CO</a:t>
              </a:r>
              <a:r>
                <a:rPr lang="en-US" altLang="en-US" baseline="-25000"/>
                <a:t>2</a:t>
              </a:r>
              <a:r>
                <a:rPr lang="en-US" altLang="en-US" sz="2000"/>
                <a:t>(</a:t>
              </a:r>
              <a:r>
                <a:rPr lang="en-US" altLang="en-US" sz="2000" i="1"/>
                <a:t>g</a:t>
              </a:r>
              <a:r>
                <a:rPr lang="en-US" altLang="en-US" sz="2000"/>
                <a:t>)</a:t>
              </a:r>
              <a:r>
                <a:rPr lang="en-US" altLang="en-US"/>
                <a:t> + 2SO</a:t>
              </a:r>
              <a:r>
                <a:rPr lang="en-US" altLang="en-US" baseline="-25000"/>
                <a:t>2</a:t>
              </a:r>
              <a:r>
                <a:rPr lang="en-US" altLang="en-US"/>
                <a:t> </a:t>
              </a:r>
              <a:r>
                <a:rPr lang="en-US" altLang="en-US" sz="2000"/>
                <a:t>(</a:t>
              </a:r>
              <a:r>
                <a:rPr lang="en-US" altLang="en-US" sz="2000" i="1"/>
                <a:t>g</a:t>
              </a:r>
              <a:r>
                <a:rPr lang="en-US" altLang="en-US" sz="2000"/>
                <a:t>)</a:t>
              </a:r>
              <a:r>
                <a:rPr lang="en-US" altLang="en-US"/>
                <a:t>          CS</a:t>
              </a:r>
              <a:r>
                <a:rPr lang="en-US" altLang="en-US" baseline="-25000"/>
                <a:t>2</a:t>
              </a:r>
              <a:r>
                <a:rPr lang="en-US" altLang="en-US"/>
                <a:t> </a:t>
              </a:r>
              <a:r>
                <a:rPr lang="en-US" altLang="en-US" sz="2000"/>
                <a:t>(</a:t>
              </a:r>
              <a:r>
                <a:rPr lang="en-US" altLang="en-US" sz="2000" i="1"/>
                <a:t>l</a:t>
              </a:r>
              <a:r>
                <a:rPr lang="en-US" altLang="en-US" sz="2000"/>
                <a:t>)</a:t>
              </a:r>
              <a:r>
                <a:rPr lang="en-US" altLang="en-US"/>
                <a:t> + 3O</a:t>
              </a:r>
              <a:r>
                <a:rPr lang="en-US" altLang="en-US" baseline="-25000"/>
                <a:t>2</a:t>
              </a:r>
              <a:r>
                <a:rPr lang="en-US" altLang="en-US"/>
                <a:t> </a:t>
              </a:r>
              <a:r>
                <a:rPr lang="en-US" altLang="en-US" sz="2000"/>
                <a:t>(</a:t>
              </a:r>
              <a:r>
                <a:rPr lang="en-US" altLang="en-US" sz="2000" i="1"/>
                <a:t>g</a:t>
              </a:r>
              <a:r>
                <a:rPr lang="en-US" altLang="en-US" sz="2000"/>
                <a:t>)</a:t>
              </a:r>
              <a:r>
                <a:rPr lang="en-US" altLang="en-US"/>
                <a:t>    </a:t>
              </a:r>
              <a:r>
                <a:rPr lang="en-US" altLang="en-US">
                  <a:latin typeface="Symbol" charset="2"/>
                </a:rPr>
                <a:t>D</a:t>
              </a:r>
              <a:r>
                <a:rPr lang="en-US" altLang="en-US"/>
                <a:t>H</a:t>
              </a:r>
              <a:r>
                <a:rPr lang="en-US" altLang="en-US" baseline="30000"/>
                <a:t>0</a:t>
              </a:r>
              <a:r>
                <a:rPr lang="en-US" altLang="en-US"/>
                <a:t>   = </a:t>
              </a:r>
              <a:r>
                <a:rPr lang="en-US" altLang="en-US">
                  <a:solidFill>
                    <a:srgbClr val="FF0000"/>
                  </a:solidFill>
                </a:rPr>
                <a:t>+1072</a:t>
              </a:r>
              <a:r>
                <a:rPr lang="en-US" altLang="en-US"/>
                <a:t> kJ</a:t>
              </a:r>
            </a:p>
          </p:txBody>
        </p:sp>
        <p:sp>
          <p:nvSpPr>
            <p:cNvPr id="20525" name="Text Box 45"/>
            <p:cNvSpPr txBox="1">
              <a:spLocks noChangeArrowheads="1"/>
            </p:cNvSpPr>
            <p:nvPr/>
          </p:nvSpPr>
          <p:spPr bwMode="auto">
            <a:xfrm>
              <a:off x="4372" y="3634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 sz="1800"/>
                <a:t>rxn</a:t>
              </a:r>
            </a:p>
          </p:txBody>
        </p:sp>
        <p:sp>
          <p:nvSpPr>
            <p:cNvPr id="20526" name="Line 46"/>
            <p:cNvSpPr>
              <a:spLocks noChangeShapeType="1"/>
            </p:cNvSpPr>
            <p:nvPr/>
          </p:nvSpPr>
          <p:spPr bwMode="auto">
            <a:xfrm>
              <a:off x="2128" y="3714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528" name="Oval 48"/>
          <p:cNvSpPr>
            <a:spLocks noChangeArrowheads="1"/>
          </p:cNvSpPr>
          <p:nvPr/>
        </p:nvSpPr>
        <p:spPr bwMode="auto">
          <a:xfrm>
            <a:off x="3898900" y="5143500"/>
            <a:ext cx="990600" cy="635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" name="Group 52"/>
          <p:cNvGrpSpPr>
            <a:grpSpLocks/>
          </p:cNvGrpSpPr>
          <p:nvPr/>
        </p:nvGrpSpPr>
        <p:grpSpPr bwMode="auto">
          <a:xfrm>
            <a:off x="228600" y="5181600"/>
            <a:ext cx="8839200" cy="533400"/>
            <a:chOff x="144" y="3264"/>
            <a:chExt cx="5568" cy="336"/>
          </a:xfrm>
        </p:grpSpPr>
        <p:sp>
          <p:nvSpPr>
            <p:cNvPr id="20530" name="Line 50"/>
            <p:cNvSpPr>
              <a:spLocks noChangeShapeType="1"/>
            </p:cNvSpPr>
            <p:nvPr/>
          </p:nvSpPr>
          <p:spPr bwMode="auto">
            <a:xfrm>
              <a:off x="192" y="3600"/>
              <a:ext cx="55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31" name="Text Box 51"/>
            <p:cNvSpPr txBox="1">
              <a:spLocks noChangeArrowheads="1"/>
            </p:cNvSpPr>
            <p:nvPr/>
          </p:nvSpPr>
          <p:spPr bwMode="auto">
            <a:xfrm>
              <a:off x="144" y="3264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/>
                <a:t>+</a:t>
              </a:r>
            </a:p>
          </p:txBody>
        </p:sp>
      </p:grpSp>
      <p:grpSp>
        <p:nvGrpSpPr>
          <p:cNvPr id="11" name="Group 63"/>
          <p:cNvGrpSpPr>
            <a:grpSpLocks/>
          </p:cNvGrpSpPr>
          <p:nvPr/>
        </p:nvGrpSpPr>
        <p:grpSpPr bwMode="auto">
          <a:xfrm>
            <a:off x="2362200" y="4267200"/>
            <a:ext cx="609600" cy="838200"/>
            <a:chOff x="1488" y="2688"/>
            <a:chExt cx="384" cy="528"/>
          </a:xfrm>
        </p:grpSpPr>
        <p:sp>
          <p:nvSpPr>
            <p:cNvPr id="20536" name="Line 56"/>
            <p:cNvSpPr>
              <a:spLocks noChangeShapeType="1"/>
            </p:cNvSpPr>
            <p:nvPr/>
          </p:nvSpPr>
          <p:spPr bwMode="auto">
            <a:xfrm>
              <a:off x="1488" y="2688"/>
              <a:ext cx="240" cy="2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37" name="Line 57"/>
            <p:cNvSpPr>
              <a:spLocks noChangeShapeType="1"/>
            </p:cNvSpPr>
            <p:nvPr/>
          </p:nvSpPr>
          <p:spPr bwMode="auto">
            <a:xfrm>
              <a:off x="1632" y="2976"/>
              <a:ext cx="240" cy="2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538" name="Line 58"/>
          <p:cNvSpPr>
            <a:spLocks noChangeShapeType="1"/>
          </p:cNvSpPr>
          <p:nvPr/>
        </p:nvSpPr>
        <p:spPr bwMode="auto">
          <a:xfrm>
            <a:off x="5194300" y="5257800"/>
            <a:ext cx="3810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39" name="Line 59"/>
          <p:cNvSpPr>
            <a:spLocks noChangeShapeType="1"/>
          </p:cNvSpPr>
          <p:nvPr/>
        </p:nvSpPr>
        <p:spPr bwMode="auto">
          <a:xfrm>
            <a:off x="838200" y="5257800"/>
            <a:ext cx="3810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0" name="Line 60"/>
          <p:cNvSpPr>
            <a:spLocks noChangeShapeType="1"/>
          </p:cNvSpPr>
          <p:nvPr/>
        </p:nvSpPr>
        <p:spPr bwMode="auto">
          <a:xfrm>
            <a:off x="4038600" y="4267200"/>
            <a:ext cx="3810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1" name="Line 61"/>
          <p:cNvSpPr>
            <a:spLocks noChangeShapeType="1"/>
          </p:cNvSpPr>
          <p:nvPr/>
        </p:nvSpPr>
        <p:spPr bwMode="auto">
          <a:xfrm>
            <a:off x="2057400" y="5257800"/>
            <a:ext cx="3810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2" name="Line 62"/>
          <p:cNvSpPr>
            <a:spLocks noChangeShapeType="1"/>
          </p:cNvSpPr>
          <p:nvPr/>
        </p:nvSpPr>
        <p:spPr bwMode="auto">
          <a:xfrm>
            <a:off x="4457700" y="4749800"/>
            <a:ext cx="3810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" name="Group 64"/>
          <p:cNvGrpSpPr>
            <a:grpSpLocks/>
          </p:cNvGrpSpPr>
          <p:nvPr/>
        </p:nvGrpSpPr>
        <p:grpSpPr bwMode="auto">
          <a:xfrm>
            <a:off x="685800" y="5867400"/>
            <a:ext cx="4941888" cy="457200"/>
            <a:chOff x="614" y="2953"/>
            <a:chExt cx="3113" cy="288"/>
          </a:xfrm>
        </p:grpSpPr>
        <p:sp>
          <p:nvSpPr>
            <p:cNvPr id="20545" name="Text Box 65"/>
            <p:cNvSpPr txBox="1">
              <a:spLocks noChangeArrowheads="1"/>
            </p:cNvSpPr>
            <p:nvPr/>
          </p:nvSpPr>
          <p:spPr bwMode="auto">
            <a:xfrm>
              <a:off x="614" y="2953"/>
              <a:ext cx="31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/>
                <a:t>C</a:t>
              </a:r>
              <a:r>
                <a:rPr lang="en-US" altLang="en-US" sz="2000"/>
                <a:t>(graphite)</a:t>
              </a:r>
              <a:r>
                <a:rPr lang="en-US" altLang="en-US"/>
                <a:t> + 2S</a:t>
              </a:r>
              <a:r>
                <a:rPr lang="en-US" altLang="en-US" sz="2000"/>
                <a:t>(rhombic)</a:t>
              </a:r>
              <a:r>
                <a:rPr lang="en-US" altLang="en-US"/>
                <a:t>          CS</a:t>
              </a:r>
              <a:r>
                <a:rPr lang="en-US" altLang="en-US" baseline="-25000"/>
                <a:t>2 </a:t>
              </a:r>
              <a:r>
                <a:rPr lang="en-US" altLang="en-US" sz="2000"/>
                <a:t>(</a:t>
              </a:r>
              <a:r>
                <a:rPr lang="en-US" altLang="en-US" sz="2000" i="1"/>
                <a:t>l</a:t>
              </a:r>
              <a:r>
                <a:rPr lang="en-US" altLang="en-US" sz="2000"/>
                <a:t>)</a:t>
              </a:r>
            </a:p>
          </p:txBody>
        </p:sp>
        <p:sp>
          <p:nvSpPr>
            <p:cNvPr id="20546" name="Line 66"/>
            <p:cNvSpPr>
              <a:spLocks noChangeShapeType="1"/>
            </p:cNvSpPr>
            <p:nvPr/>
          </p:nvSpPr>
          <p:spPr bwMode="auto">
            <a:xfrm>
              <a:off x="2672" y="3104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69"/>
          <p:cNvGrpSpPr>
            <a:grpSpLocks/>
          </p:cNvGrpSpPr>
          <p:nvPr/>
        </p:nvGrpSpPr>
        <p:grpSpPr bwMode="auto">
          <a:xfrm>
            <a:off x="2867025" y="6296025"/>
            <a:ext cx="6089650" cy="498475"/>
            <a:chOff x="1806" y="3966"/>
            <a:chExt cx="3836" cy="314"/>
          </a:xfrm>
        </p:grpSpPr>
        <p:sp>
          <p:nvSpPr>
            <p:cNvPr id="20547" name="Text Box 67"/>
            <p:cNvSpPr txBox="1">
              <a:spLocks noChangeArrowheads="1"/>
            </p:cNvSpPr>
            <p:nvPr/>
          </p:nvSpPr>
          <p:spPr bwMode="auto">
            <a:xfrm>
              <a:off x="1806" y="3966"/>
              <a:ext cx="38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>
                  <a:latin typeface="Symbol" charset="2"/>
                </a:rPr>
                <a:t>D</a:t>
              </a:r>
              <a:r>
                <a:rPr lang="en-US" altLang="en-US"/>
                <a:t>H</a:t>
              </a:r>
              <a:r>
                <a:rPr lang="en-US" altLang="en-US" baseline="30000"/>
                <a:t>0</a:t>
              </a:r>
              <a:r>
                <a:rPr lang="en-US" altLang="en-US"/>
                <a:t>  = -393.5 + (2x-296.1) + 1072 = 86.3 kJ</a:t>
              </a:r>
            </a:p>
          </p:txBody>
        </p:sp>
        <p:sp>
          <p:nvSpPr>
            <p:cNvPr id="20548" name="Text Box 68"/>
            <p:cNvSpPr txBox="1">
              <a:spLocks noChangeArrowheads="1"/>
            </p:cNvSpPr>
            <p:nvPr/>
          </p:nvSpPr>
          <p:spPr bwMode="auto">
            <a:xfrm>
              <a:off x="2064" y="4049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 sz="1800"/>
                <a:t>rxn</a:t>
              </a:r>
            </a:p>
          </p:txBody>
        </p:sp>
      </p:grpSp>
      <p:sp>
        <p:nvSpPr>
          <p:cNvPr id="20550" name="Text Box 70"/>
          <p:cNvSpPr txBox="1">
            <a:spLocks noChangeArrowheads="1"/>
          </p:cNvSpPr>
          <p:nvPr/>
        </p:nvSpPr>
        <p:spPr bwMode="auto">
          <a:xfrm>
            <a:off x="50800" y="643572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 sz="2000"/>
              <a:t>6.5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3" grpId="0" autoUpdateAnimBg="0"/>
      <p:bldP spid="20507" grpId="0" autoUpdateAnimBg="0"/>
      <p:bldP spid="20512" grpId="0" animBg="1"/>
      <p:bldP spid="20513" grpId="0" animBg="1"/>
      <p:bldP spid="20515" grpId="0" animBg="1"/>
      <p:bldP spid="20521" grpId="0" animBg="1"/>
      <p:bldP spid="20522" grpId="0" animBg="1"/>
      <p:bldP spid="20528" grpId="0" animBg="1"/>
      <p:bldP spid="20538" grpId="0" animBg="1"/>
      <p:bldP spid="20539" grpId="0" animBg="1"/>
      <p:bldP spid="20540" grpId="0" animBg="1"/>
      <p:bldP spid="20541" grpId="0" animBg="1"/>
      <p:bldP spid="20542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charset="2"/>
              <a:buNone/>
            </a:pPr>
            <a:r>
              <a:rPr lang="en-US" sz="2400" smtClean="0">
                <a:latin typeface="Arial" charset="0"/>
              </a:rPr>
              <a:t>	</a:t>
            </a:r>
          </a:p>
          <a:p>
            <a:pPr eaLnBrk="1" hangingPunct="1">
              <a:buFont typeface="Monotype Sorts" charset="2"/>
              <a:buNone/>
            </a:pPr>
            <a:r>
              <a:rPr lang="en-US" sz="2400" smtClean="0">
                <a:latin typeface="Arial" charset="0"/>
              </a:rPr>
              <a:t>	</a:t>
            </a:r>
            <a:r>
              <a:rPr lang="en-US" sz="2200" smtClean="0">
                <a:solidFill>
                  <a:srgbClr val="FF0000"/>
                </a:solidFill>
                <a:latin typeface="Arial" charset="0"/>
              </a:rPr>
              <a:t>C(</a:t>
            </a:r>
            <a:r>
              <a:rPr lang="en-US" sz="2200" i="1" smtClean="0">
                <a:solidFill>
                  <a:srgbClr val="FF0000"/>
                </a:solidFill>
                <a:latin typeface="Arial" charset="0"/>
              </a:rPr>
              <a:t>s</a:t>
            </a:r>
            <a:r>
              <a:rPr lang="en-US" sz="2200" smtClean="0">
                <a:solidFill>
                  <a:srgbClr val="FF0000"/>
                </a:solidFill>
                <a:latin typeface="Arial" charset="0"/>
              </a:rPr>
              <a:t>)</a:t>
            </a:r>
            <a:r>
              <a:rPr lang="en-US" sz="2200" smtClean="0">
                <a:latin typeface="Arial" charset="0"/>
              </a:rPr>
              <a:t> + O</a:t>
            </a:r>
            <a:r>
              <a:rPr lang="en-US" sz="2200" baseline="-25000" smtClean="0">
                <a:latin typeface="Arial" charset="0"/>
              </a:rPr>
              <a:t>2</a:t>
            </a:r>
            <a:r>
              <a:rPr lang="en-US" sz="2200" smtClean="0">
                <a:latin typeface="Arial" charset="0"/>
              </a:rPr>
              <a:t>(</a:t>
            </a:r>
            <a:r>
              <a:rPr lang="en-US" sz="2200" i="1" smtClean="0">
                <a:latin typeface="Arial" charset="0"/>
              </a:rPr>
              <a:t>g</a:t>
            </a:r>
            <a:r>
              <a:rPr lang="en-US" sz="2200" smtClean="0">
                <a:latin typeface="Arial" charset="0"/>
              </a:rPr>
              <a:t>) → CO</a:t>
            </a:r>
            <a:r>
              <a:rPr lang="en-US" sz="2200" baseline="-25000" smtClean="0">
                <a:latin typeface="Arial" charset="0"/>
              </a:rPr>
              <a:t>2</a:t>
            </a:r>
            <a:r>
              <a:rPr lang="en-US" sz="2200" smtClean="0">
                <a:latin typeface="Arial" charset="0"/>
              </a:rPr>
              <a:t>(</a:t>
            </a:r>
            <a:r>
              <a:rPr lang="en-US" sz="2200" i="1" smtClean="0">
                <a:latin typeface="Arial" charset="0"/>
              </a:rPr>
              <a:t>g</a:t>
            </a:r>
            <a:r>
              <a:rPr lang="en-US" sz="2200" smtClean="0">
                <a:latin typeface="Arial" charset="0"/>
              </a:rPr>
              <a:t>) 		       </a:t>
            </a:r>
            <a:r>
              <a:rPr lang="el-GR" sz="2200" smtClean="0">
                <a:latin typeface="Arial" charset="0"/>
                <a:ea typeface="Arial" charset="0"/>
                <a:cs typeface="Arial" charset="0"/>
              </a:rPr>
              <a:t>Δ</a:t>
            </a:r>
            <a:r>
              <a:rPr lang="en-US" sz="2200" i="1" smtClean="0">
                <a:latin typeface="Arial" charset="0"/>
              </a:rPr>
              <a:t>H</a:t>
            </a:r>
            <a:r>
              <a:rPr lang="en-US" sz="2200" i="1" smtClean="0">
                <a:latin typeface="Arial" charset="0"/>
                <a:ea typeface="Arial" charset="0"/>
                <a:cs typeface="Arial" charset="0"/>
              </a:rPr>
              <a:t>°</a:t>
            </a:r>
            <a:r>
              <a:rPr lang="en-US" sz="2200" i="1" baseline="-25000" smtClean="0">
                <a:latin typeface="Arial" charset="0"/>
              </a:rPr>
              <a:t>f </a:t>
            </a:r>
            <a:r>
              <a:rPr lang="en-US" sz="2200" i="1" smtClean="0">
                <a:latin typeface="Arial" charset="0"/>
              </a:rPr>
              <a:t>= -</a:t>
            </a:r>
            <a:r>
              <a:rPr lang="en-US" sz="2200" smtClean="0">
                <a:latin typeface="Arial" charset="0"/>
              </a:rPr>
              <a:t> 394 kJ/mol</a:t>
            </a:r>
          </a:p>
          <a:p>
            <a:pPr eaLnBrk="1" hangingPunct="1">
              <a:buFont typeface="Monotype Sorts" charset="2"/>
              <a:buNone/>
            </a:pPr>
            <a:r>
              <a:rPr lang="en-US" sz="2200" smtClean="0">
                <a:latin typeface="Arial" charset="0"/>
              </a:rPr>
              <a:t>	</a:t>
            </a:r>
            <a:r>
              <a:rPr lang="en-US" sz="2200" smtClean="0">
                <a:solidFill>
                  <a:srgbClr val="FF0000"/>
                </a:solidFill>
                <a:latin typeface="Arial" charset="0"/>
              </a:rPr>
              <a:t>2H</a:t>
            </a:r>
            <a:r>
              <a:rPr lang="en-US" sz="2200" baseline="-25000" smtClean="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2200" smtClean="0">
                <a:solidFill>
                  <a:srgbClr val="FF0000"/>
                </a:solidFill>
                <a:latin typeface="Arial" charset="0"/>
              </a:rPr>
              <a:t>(</a:t>
            </a:r>
            <a:r>
              <a:rPr lang="en-US" sz="2200" i="1" smtClean="0">
                <a:solidFill>
                  <a:srgbClr val="FF0000"/>
                </a:solidFill>
                <a:latin typeface="Arial" charset="0"/>
              </a:rPr>
              <a:t>g</a:t>
            </a:r>
            <a:r>
              <a:rPr lang="en-US" sz="2200" smtClean="0">
                <a:solidFill>
                  <a:srgbClr val="FF0000"/>
                </a:solidFill>
                <a:latin typeface="Arial" charset="0"/>
              </a:rPr>
              <a:t>)</a:t>
            </a:r>
            <a:r>
              <a:rPr lang="en-US" sz="2200" smtClean="0">
                <a:latin typeface="Arial" charset="0"/>
              </a:rPr>
              <a:t> + O</a:t>
            </a:r>
            <a:r>
              <a:rPr lang="en-US" sz="2200" baseline="-25000" smtClean="0">
                <a:latin typeface="Arial" charset="0"/>
              </a:rPr>
              <a:t>2</a:t>
            </a:r>
            <a:r>
              <a:rPr lang="en-US" sz="2200" smtClean="0">
                <a:latin typeface="Arial" charset="0"/>
              </a:rPr>
              <a:t>(</a:t>
            </a:r>
            <a:r>
              <a:rPr lang="en-US" sz="2200" i="1" smtClean="0">
                <a:latin typeface="Arial" charset="0"/>
              </a:rPr>
              <a:t>g</a:t>
            </a:r>
            <a:r>
              <a:rPr lang="en-US" sz="2200" smtClean="0">
                <a:latin typeface="Arial" charset="0"/>
              </a:rPr>
              <a:t>) → 2H</a:t>
            </a:r>
            <a:r>
              <a:rPr lang="en-US" sz="2200" baseline="-25000" smtClean="0">
                <a:latin typeface="Arial" charset="0"/>
              </a:rPr>
              <a:t>2</a:t>
            </a:r>
            <a:r>
              <a:rPr lang="en-US" sz="2200" smtClean="0">
                <a:latin typeface="Arial" charset="0"/>
              </a:rPr>
              <a:t>O(</a:t>
            </a:r>
            <a:r>
              <a:rPr lang="en-US" sz="2200" i="1" smtClean="0">
                <a:latin typeface="Arial" charset="0"/>
              </a:rPr>
              <a:t>l</a:t>
            </a:r>
            <a:r>
              <a:rPr lang="en-US" sz="2200" smtClean="0">
                <a:latin typeface="Arial" charset="0"/>
              </a:rPr>
              <a:t>) 	                   </a:t>
            </a:r>
            <a:r>
              <a:rPr lang="el-GR" sz="2200" smtClean="0">
                <a:latin typeface="Arial" charset="0"/>
                <a:ea typeface="Arial" charset="0"/>
                <a:cs typeface="Arial" charset="0"/>
              </a:rPr>
              <a:t>Δ</a:t>
            </a:r>
            <a:r>
              <a:rPr lang="en-US" sz="2200" i="1" smtClean="0">
                <a:latin typeface="Arial" charset="0"/>
              </a:rPr>
              <a:t>H</a:t>
            </a:r>
            <a:r>
              <a:rPr lang="en-US" sz="2200" i="1" smtClean="0">
                <a:latin typeface="Arial" charset="0"/>
                <a:ea typeface="Arial" charset="0"/>
                <a:cs typeface="Arial" charset="0"/>
              </a:rPr>
              <a:t>°</a:t>
            </a:r>
            <a:r>
              <a:rPr lang="en-US" sz="2200" i="1" baseline="-25000" smtClean="0">
                <a:latin typeface="Arial" charset="0"/>
              </a:rPr>
              <a:t>f </a:t>
            </a:r>
            <a:r>
              <a:rPr lang="en-US" sz="2200" i="1" smtClean="0">
                <a:latin typeface="Arial" charset="0"/>
              </a:rPr>
              <a:t>= - </a:t>
            </a:r>
            <a:r>
              <a:rPr lang="en-US" sz="2200" smtClean="0">
                <a:latin typeface="Arial" charset="0"/>
              </a:rPr>
              <a:t>572 kJ/mol</a:t>
            </a:r>
          </a:p>
          <a:p>
            <a:pPr eaLnBrk="1" hangingPunct="1">
              <a:buFont typeface="Monotype Sorts" charset="2"/>
              <a:buNone/>
            </a:pPr>
            <a:r>
              <a:rPr lang="en-US" sz="2200" smtClean="0">
                <a:latin typeface="Arial" charset="0"/>
              </a:rPr>
              <a:t>	CO</a:t>
            </a:r>
            <a:r>
              <a:rPr lang="en-US" sz="2200" baseline="-25000" smtClean="0">
                <a:latin typeface="Arial" charset="0"/>
              </a:rPr>
              <a:t>2</a:t>
            </a:r>
            <a:r>
              <a:rPr lang="en-US" sz="2200" smtClean="0">
                <a:latin typeface="Arial" charset="0"/>
              </a:rPr>
              <a:t>(</a:t>
            </a:r>
            <a:r>
              <a:rPr lang="en-US" sz="2200" i="1" smtClean="0">
                <a:latin typeface="Arial" charset="0"/>
              </a:rPr>
              <a:t>g</a:t>
            </a:r>
            <a:r>
              <a:rPr lang="en-US" sz="2200" smtClean="0">
                <a:latin typeface="Arial" charset="0"/>
              </a:rPr>
              <a:t>) + 2H</a:t>
            </a:r>
            <a:r>
              <a:rPr lang="en-US" sz="2200" baseline="-25000" smtClean="0">
                <a:latin typeface="Arial" charset="0"/>
              </a:rPr>
              <a:t>2</a:t>
            </a:r>
            <a:r>
              <a:rPr lang="en-US" sz="2200" smtClean="0">
                <a:latin typeface="Arial" charset="0"/>
              </a:rPr>
              <a:t>O(</a:t>
            </a:r>
            <a:r>
              <a:rPr lang="en-US" sz="2200" i="1" smtClean="0">
                <a:latin typeface="Arial" charset="0"/>
              </a:rPr>
              <a:t>l</a:t>
            </a:r>
            <a:r>
              <a:rPr lang="en-US" sz="2200" smtClean="0">
                <a:latin typeface="Arial" charset="0"/>
              </a:rPr>
              <a:t>) → </a:t>
            </a:r>
            <a:r>
              <a:rPr lang="en-US" sz="2200" smtClean="0">
                <a:solidFill>
                  <a:srgbClr val="FF0000"/>
                </a:solidFill>
                <a:latin typeface="Arial" charset="0"/>
              </a:rPr>
              <a:t>CH</a:t>
            </a:r>
            <a:r>
              <a:rPr lang="en-US" sz="2200" baseline="-25000" smtClean="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sz="2200" smtClean="0">
                <a:solidFill>
                  <a:srgbClr val="FF0000"/>
                </a:solidFill>
                <a:latin typeface="Arial" charset="0"/>
              </a:rPr>
              <a:t>(</a:t>
            </a:r>
            <a:r>
              <a:rPr lang="en-US" sz="2200" i="1" smtClean="0">
                <a:solidFill>
                  <a:srgbClr val="FF0000"/>
                </a:solidFill>
                <a:latin typeface="Arial" charset="0"/>
              </a:rPr>
              <a:t>g</a:t>
            </a:r>
            <a:r>
              <a:rPr lang="en-US" sz="2200" smtClean="0">
                <a:solidFill>
                  <a:srgbClr val="FF0000"/>
                </a:solidFill>
                <a:latin typeface="Arial" charset="0"/>
              </a:rPr>
              <a:t>)</a:t>
            </a:r>
            <a:r>
              <a:rPr lang="en-US" sz="2200" smtClean="0">
                <a:latin typeface="Arial" charset="0"/>
              </a:rPr>
              <a:t> + 2O</a:t>
            </a:r>
            <a:r>
              <a:rPr lang="en-US" sz="2200" baseline="-25000" smtClean="0">
                <a:latin typeface="Arial" charset="0"/>
              </a:rPr>
              <a:t>2</a:t>
            </a:r>
            <a:r>
              <a:rPr lang="en-US" sz="2200" smtClean="0">
                <a:latin typeface="Arial" charset="0"/>
              </a:rPr>
              <a:t>(</a:t>
            </a:r>
            <a:r>
              <a:rPr lang="en-US" sz="2200" i="1" smtClean="0">
                <a:latin typeface="Arial" charset="0"/>
              </a:rPr>
              <a:t>g</a:t>
            </a:r>
            <a:r>
              <a:rPr lang="en-US" sz="2200" smtClean="0">
                <a:latin typeface="Arial" charset="0"/>
              </a:rPr>
              <a:t>)  </a:t>
            </a:r>
            <a:r>
              <a:rPr lang="el-GR" sz="2200" smtClean="0">
                <a:latin typeface="Arial" charset="0"/>
                <a:ea typeface="Arial" charset="0"/>
                <a:cs typeface="Arial" charset="0"/>
              </a:rPr>
              <a:t>Δ</a:t>
            </a:r>
            <a:r>
              <a:rPr lang="en-US" sz="2200" i="1" smtClean="0">
                <a:latin typeface="Arial" charset="0"/>
              </a:rPr>
              <a:t>H</a:t>
            </a:r>
            <a:r>
              <a:rPr lang="en-US" sz="2200" i="1" smtClean="0">
                <a:latin typeface="Arial" charset="0"/>
                <a:ea typeface="Arial" charset="0"/>
                <a:cs typeface="Arial" charset="0"/>
              </a:rPr>
              <a:t>°</a:t>
            </a:r>
            <a:r>
              <a:rPr lang="en-US" sz="2200" i="1" baseline="-25000" smtClean="0">
                <a:latin typeface="Arial" charset="0"/>
              </a:rPr>
              <a:t>f </a:t>
            </a:r>
            <a:r>
              <a:rPr lang="en-US" sz="2200" i="1" smtClean="0">
                <a:latin typeface="Arial" charset="0"/>
              </a:rPr>
              <a:t>= +</a:t>
            </a:r>
            <a:r>
              <a:rPr lang="en-US" sz="2200" smtClean="0">
                <a:latin typeface="Arial" charset="0"/>
              </a:rPr>
              <a:t> 891 kJ/mol</a:t>
            </a:r>
          </a:p>
          <a:p>
            <a:pPr eaLnBrk="1" hangingPunct="1">
              <a:buFont typeface="Monotype Sorts" charset="2"/>
              <a:buNone/>
            </a:pPr>
            <a:r>
              <a:rPr lang="en-US" sz="2200" smtClean="0">
                <a:latin typeface="Arial" charset="0"/>
              </a:rPr>
              <a:t>	-----------------------------------------------------</a:t>
            </a:r>
          </a:p>
          <a:p>
            <a:pPr eaLnBrk="1" hangingPunct="1">
              <a:buFont typeface="Monotype Sorts" charset="2"/>
              <a:buNone/>
            </a:pPr>
            <a:r>
              <a:rPr lang="en-US" sz="2200" smtClean="0">
                <a:latin typeface="Arial" charset="0"/>
              </a:rPr>
              <a:t>	C(</a:t>
            </a:r>
            <a:r>
              <a:rPr lang="en-US" sz="2200" i="1" smtClean="0">
                <a:latin typeface="Arial" charset="0"/>
              </a:rPr>
              <a:t>s</a:t>
            </a:r>
            <a:r>
              <a:rPr lang="en-US" sz="2200" smtClean="0">
                <a:latin typeface="Arial" charset="0"/>
              </a:rPr>
              <a:t>) + 2H</a:t>
            </a:r>
            <a:r>
              <a:rPr lang="en-US" sz="2200" baseline="-25000" smtClean="0">
                <a:latin typeface="Arial" charset="0"/>
              </a:rPr>
              <a:t>2</a:t>
            </a:r>
            <a:r>
              <a:rPr lang="en-US" sz="2200" smtClean="0">
                <a:latin typeface="Arial" charset="0"/>
              </a:rPr>
              <a:t>(</a:t>
            </a:r>
            <a:r>
              <a:rPr lang="en-US" sz="2200" i="1" smtClean="0">
                <a:latin typeface="Arial" charset="0"/>
              </a:rPr>
              <a:t>g</a:t>
            </a:r>
            <a:r>
              <a:rPr lang="en-US" sz="2200" smtClean="0">
                <a:latin typeface="Arial" charset="0"/>
              </a:rPr>
              <a:t>) → CH</a:t>
            </a:r>
            <a:r>
              <a:rPr lang="en-US" sz="2200" baseline="-25000" smtClean="0">
                <a:latin typeface="Arial" charset="0"/>
              </a:rPr>
              <a:t>4</a:t>
            </a:r>
            <a:r>
              <a:rPr lang="en-US" sz="2200" smtClean="0">
                <a:latin typeface="Arial" charset="0"/>
              </a:rPr>
              <a:t>(</a:t>
            </a:r>
            <a:r>
              <a:rPr lang="en-US" sz="2200" i="1" smtClean="0">
                <a:latin typeface="Arial" charset="0"/>
              </a:rPr>
              <a:t>g</a:t>
            </a:r>
            <a:r>
              <a:rPr lang="en-US" sz="2200" smtClean="0">
                <a:latin typeface="Arial" charset="0"/>
              </a:rPr>
              <a:t>) 		       </a:t>
            </a:r>
            <a:r>
              <a:rPr lang="el-GR" sz="2200" smtClean="0">
                <a:latin typeface="Arial" charset="0"/>
                <a:ea typeface="Arial" charset="0"/>
                <a:cs typeface="Arial" charset="0"/>
              </a:rPr>
              <a:t>Δ</a:t>
            </a:r>
            <a:r>
              <a:rPr lang="en-US" sz="2200" i="1" smtClean="0">
                <a:latin typeface="Arial" charset="0"/>
              </a:rPr>
              <a:t>H</a:t>
            </a:r>
            <a:r>
              <a:rPr lang="en-US" sz="2200" i="1" smtClean="0">
                <a:latin typeface="Arial" charset="0"/>
                <a:ea typeface="Arial" charset="0"/>
                <a:cs typeface="Arial" charset="0"/>
              </a:rPr>
              <a:t>°</a:t>
            </a:r>
            <a:r>
              <a:rPr lang="en-US" sz="2200" i="1" baseline="-25000" smtClean="0">
                <a:latin typeface="Arial" charset="0"/>
              </a:rPr>
              <a:t>f </a:t>
            </a:r>
            <a:r>
              <a:rPr lang="en-US" sz="2200" i="1" smtClean="0">
                <a:latin typeface="Arial" charset="0"/>
              </a:rPr>
              <a:t>= - </a:t>
            </a:r>
            <a:r>
              <a:rPr lang="en-US" sz="2200" smtClean="0">
                <a:latin typeface="Arial" charset="0"/>
              </a:rPr>
              <a:t>75 kJ/mol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Monotype Sorts" charset="2"/>
              <a:buNone/>
            </a:pPr>
            <a:r>
              <a:rPr lang="en-US" sz="2400" smtClean="0">
                <a:latin typeface="Arial" charset="0"/>
              </a:rPr>
              <a:t>	</a:t>
            </a:r>
          </a:p>
          <a:p>
            <a:pPr eaLnBrk="1" hangingPunct="1">
              <a:buFont typeface="Monotype Sorts" charset="2"/>
              <a:buNone/>
            </a:pPr>
            <a:r>
              <a:rPr lang="en-US" sz="2400" smtClean="0">
                <a:latin typeface="Arial" charset="0"/>
              </a:rPr>
              <a:t>	</a:t>
            </a:r>
            <a:r>
              <a:rPr lang="en-US" sz="2200" smtClean="0">
                <a:solidFill>
                  <a:srgbClr val="FF0000"/>
                </a:solidFill>
                <a:latin typeface="Arial" charset="0"/>
              </a:rPr>
              <a:t>C(</a:t>
            </a:r>
            <a:r>
              <a:rPr lang="en-US" sz="2200" i="1" smtClean="0">
                <a:solidFill>
                  <a:srgbClr val="FF0000"/>
                </a:solidFill>
                <a:latin typeface="Arial" charset="0"/>
              </a:rPr>
              <a:t>s</a:t>
            </a:r>
            <a:r>
              <a:rPr lang="en-US" sz="2200" smtClean="0">
                <a:solidFill>
                  <a:srgbClr val="FF0000"/>
                </a:solidFill>
                <a:latin typeface="Arial" charset="0"/>
              </a:rPr>
              <a:t>)</a:t>
            </a:r>
            <a:r>
              <a:rPr lang="en-US" sz="2200" smtClean="0">
                <a:latin typeface="Arial" charset="0"/>
              </a:rPr>
              <a:t> + O</a:t>
            </a:r>
            <a:r>
              <a:rPr lang="en-US" sz="2200" baseline="-25000" smtClean="0">
                <a:latin typeface="Arial" charset="0"/>
              </a:rPr>
              <a:t>2</a:t>
            </a:r>
            <a:r>
              <a:rPr lang="en-US" sz="2200" smtClean="0">
                <a:latin typeface="Arial" charset="0"/>
              </a:rPr>
              <a:t>(</a:t>
            </a:r>
            <a:r>
              <a:rPr lang="en-US" sz="2200" i="1" smtClean="0">
                <a:latin typeface="Arial" charset="0"/>
              </a:rPr>
              <a:t>g</a:t>
            </a:r>
            <a:r>
              <a:rPr lang="en-US" sz="2200" smtClean="0">
                <a:latin typeface="Arial" charset="0"/>
              </a:rPr>
              <a:t>) → CO</a:t>
            </a:r>
            <a:r>
              <a:rPr lang="en-US" sz="2200" baseline="-25000" smtClean="0">
                <a:latin typeface="Arial" charset="0"/>
              </a:rPr>
              <a:t>2</a:t>
            </a:r>
            <a:r>
              <a:rPr lang="en-US" sz="2200" smtClean="0">
                <a:latin typeface="Arial" charset="0"/>
              </a:rPr>
              <a:t>(</a:t>
            </a:r>
            <a:r>
              <a:rPr lang="en-US" sz="2200" i="1" smtClean="0">
                <a:latin typeface="Arial" charset="0"/>
              </a:rPr>
              <a:t>g</a:t>
            </a:r>
            <a:r>
              <a:rPr lang="en-US" sz="2200" smtClean="0">
                <a:latin typeface="Arial" charset="0"/>
              </a:rPr>
              <a:t>) 		       </a:t>
            </a:r>
            <a:r>
              <a:rPr lang="el-GR" sz="2200" smtClean="0">
                <a:latin typeface="Arial" charset="0"/>
                <a:ea typeface="Arial" charset="0"/>
                <a:cs typeface="Arial" charset="0"/>
              </a:rPr>
              <a:t>Δ</a:t>
            </a:r>
            <a:r>
              <a:rPr lang="en-US" sz="2200" i="1" smtClean="0">
                <a:latin typeface="Arial" charset="0"/>
              </a:rPr>
              <a:t>H</a:t>
            </a:r>
            <a:r>
              <a:rPr lang="en-US" sz="2200" i="1" smtClean="0">
                <a:latin typeface="Arial" charset="0"/>
                <a:ea typeface="Arial" charset="0"/>
                <a:cs typeface="Arial" charset="0"/>
              </a:rPr>
              <a:t>°</a:t>
            </a:r>
            <a:r>
              <a:rPr lang="en-US" sz="2200" i="1" baseline="-25000" smtClean="0">
                <a:latin typeface="Arial" charset="0"/>
              </a:rPr>
              <a:t>f </a:t>
            </a:r>
            <a:r>
              <a:rPr lang="en-US" sz="2200" i="1" smtClean="0">
                <a:latin typeface="Arial" charset="0"/>
              </a:rPr>
              <a:t>= -</a:t>
            </a:r>
            <a:r>
              <a:rPr lang="en-US" sz="2200" smtClean="0">
                <a:latin typeface="Arial" charset="0"/>
              </a:rPr>
              <a:t> 394 kJ/mol</a:t>
            </a:r>
          </a:p>
          <a:p>
            <a:pPr eaLnBrk="1" hangingPunct="1">
              <a:buFont typeface="Monotype Sorts" charset="2"/>
              <a:buNone/>
            </a:pPr>
            <a:r>
              <a:rPr lang="en-US" sz="2200" smtClean="0">
                <a:latin typeface="Arial" charset="0"/>
              </a:rPr>
              <a:t>	</a:t>
            </a:r>
            <a:r>
              <a:rPr lang="en-US" sz="2200" smtClean="0">
                <a:solidFill>
                  <a:srgbClr val="FF0000"/>
                </a:solidFill>
                <a:latin typeface="Arial" charset="0"/>
              </a:rPr>
              <a:t>2H</a:t>
            </a:r>
            <a:r>
              <a:rPr lang="en-US" sz="2200" baseline="-25000" smtClean="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2200" smtClean="0">
                <a:solidFill>
                  <a:srgbClr val="FF0000"/>
                </a:solidFill>
                <a:latin typeface="Arial" charset="0"/>
              </a:rPr>
              <a:t>(</a:t>
            </a:r>
            <a:r>
              <a:rPr lang="en-US" sz="2200" i="1" smtClean="0">
                <a:solidFill>
                  <a:srgbClr val="FF0000"/>
                </a:solidFill>
                <a:latin typeface="Arial" charset="0"/>
              </a:rPr>
              <a:t>g</a:t>
            </a:r>
            <a:r>
              <a:rPr lang="en-US" sz="2200" smtClean="0">
                <a:solidFill>
                  <a:srgbClr val="FF0000"/>
                </a:solidFill>
                <a:latin typeface="Arial" charset="0"/>
              </a:rPr>
              <a:t>)</a:t>
            </a:r>
            <a:r>
              <a:rPr lang="en-US" sz="2200" smtClean="0">
                <a:latin typeface="Arial" charset="0"/>
              </a:rPr>
              <a:t> + O</a:t>
            </a:r>
            <a:r>
              <a:rPr lang="en-US" sz="2200" baseline="-25000" smtClean="0">
                <a:latin typeface="Arial" charset="0"/>
              </a:rPr>
              <a:t>2</a:t>
            </a:r>
            <a:r>
              <a:rPr lang="en-US" sz="2200" smtClean="0">
                <a:latin typeface="Arial" charset="0"/>
              </a:rPr>
              <a:t>(</a:t>
            </a:r>
            <a:r>
              <a:rPr lang="en-US" sz="2200" i="1" smtClean="0">
                <a:latin typeface="Arial" charset="0"/>
              </a:rPr>
              <a:t>g</a:t>
            </a:r>
            <a:r>
              <a:rPr lang="en-US" sz="2200" smtClean="0">
                <a:latin typeface="Arial" charset="0"/>
              </a:rPr>
              <a:t>) → 2H</a:t>
            </a:r>
            <a:r>
              <a:rPr lang="en-US" sz="2200" baseline="-25000" smtClean="0">
                <a:latin typeface="Arial" charset="0"/>
              </a:rPr>
              <a:t>2</a:t>
            </a:r>
            <a:r>
              <a:rPr lang="en-US" sz="2200" smtClean="0">
                <a:latin typeface="Arial" charset="0"/>
              </a:rPr>
              <a:t>O(</a:t>
            </a:r>
            <a:r>
              <a:rPr lang="en-US" sz="2200" i="1" smtClean="0">
                <a:latin typeface="Arial" charset="0"/>
              </a:rPr>
              <a:t>l</a:t>
            </a:r>
            <a:r>
              <a:rPr lang="en-US" sz="2200" smtClean="0">
                <a:latin typeface="Arial" charset="0"/>
              </a:rPr>
              <a:t>) 	                   </a:t>
            </a:r>
            <a:r>
              <a:rPr lang="el-GR" sz="2200" smtClean="0">
                <a:latin typeface="Arial" charset="0"/>
                <a:ea typeface="Arial" charset="0"/>
                <a:cs typeface="Arial" charset="0"/>
              </a:rPr>
              <a:t>Δ</a:t>
            </a:r>
            <a:r>
              <a:rPr lang="en-US" sz="2200" i="1" smtClean="0">
                <a:latin typeface="Arial" charset="0"/>
              </a:rPr>
              <a:t>H</a:t>
            </a:r>
            <a:r>
              <a:rPr lang="en-US" sz="2200" i="1" smtClean="0">
                <a:latin typeface="Arial" charset="0"/>
                <a:ea typeface="Arial" charset="0"/>
                <a:cs typeface="Arial" charset="0"/>
              </a:rPr>
              <a:t>°</a:t>
            </a:r>
            <a:r>
              <a:rPr lang="en-US" sz="2200" i="1" baseline="-25000" smtClean="0">
                <a:latin typeface="Arial" charset="0"/>
              </a:rPr>
              <a:t>f </a:t>
            </a:r>
            <a:r>
              <a:rPr lang="en-US" sz="2200" i="1" smtClean="0">
                <a:latin typeface="Arial" charset="0"/>
              </a:rPr>
              <a:t>= - </a:t>
            </a:r>
            <a:r>
              <a:rPr lang="en-US" sz="2200" smtClean="0">
                <a:latin typeface="Arial" charset="0"/>
              </a:rPr>
              <a:t>572 kJ/mol</a:t>
            </a:r>
          </a:p>
          <a:p>
            <a:pPr eaLnBrk="1" hangingPunct="1">
              <a:buFont typeface="Monotype Sorts" charset="2"/>
              <a:buNone/>
            </a:pPr>
            <a:r>
              <a:rPr lang="en-US" sz="2200" smtClean="0">
                <a:latin typeface="Arial" charset="0"/>
              </a:rPr>
              <a:t>	CO</a:t>
            </a:r>
            <a:r>
              <a:rPr lang="en-US" sz="2200" baseline="-25000" smtClean="0">
                <a:latin typeface="Arial" charset="0"/>
              </a:rPr>
              <a:t>2</a:t>
            </a:r>
            <a:r>
              <a:rPr lang="en-US" sz="2200" smtClean="0">
                <a:latin typeface="Arial" charset="0"/>
              </a:rPr>
              <a:t>(</a:t>
            </a:r>
            <a:r>
              <a:rPr lang="en-US" sz="2200" i="1" smtClean="0">
                <a:latin typeface="Arial" charset="0"/>
              </a:rPr>
              <a:t>g</a:t>
            </a:r>
            <a:r>
              <a:rPr lang="en-US" sz="2200" smtClean="0">
                <a:latin typeface="Arial" charset="0"/>
              </a:rPr>
              <a:t>) + 2H</a:t>
            </a:r>
            <a:r>
              <a:rPr lang="en-US" sz="2200" baseline="-25000" smtClean="0">
                <a:latin typeface="Arial" charset="0"/>
              </a:rPr>
              <a:t>2</a:t>
            </a:r>
            <a:r>
              <a:rPr lang="en-US" sz="2200" smtClean="0">
                <a:latin typeface="Arial" charset="0"/>
              </a:rPr>
              <a:t>O(</a:t>
            </a:r>
            <a:r>
              <a:rPr lang="en-US" sz="2200" i="1" smtClean="0">
                <a:latin typeface="Arial" charset="0"/>
              </a:rPr>
              <a:t>l</a:t>
            </a:r>
            <a:r>
              <a:rPr lang="en-US" sz="2200" smtClean="0">
                <a:latin typeface="Arial" charset="0"/>
              </a:rPr>
              <a:t>) → </a:t>
            </a:r>
            <a:r>
              <a:rPr lang="en-US" sz="2200" smtClean="0">
                <a:solidFill>
                  <a:srgbClr val="FF0000"/>
                </a:solidFill>
                <a:latin typeface="Arial" charset="0"/>
              </a:rPr>
              <a:t>CH</a:t>
            </a:r>
            <a:r>
              <a:rPr lang="en-US" sz="2200" baseline="-25000" smtClean="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sz="2200" smtClean="0">
                <a:solidFill>
                  <a:srgbClr val="FF0000"/>
                </a:solidFill>
                <a:latin typeface="Arial" charset="0"/>
              </a:rPr>
              <a:t>(</a:t>
            </a:r>
            <a:r>
              <a:rPr lang="en-US" sz="2200" i="1" smtClean="0">
                <a:solidFill>
                  <a:srgbClr val="FF0000"/>
                </a:solidFill>
                <a:latin typeface="Arial" charset="0"/>
              </a:rPr>
              <a:t>g</a:t>
            </a:r>
            <a:r>
              <a:rPr lang="en-US" sz="2200" smtClean="0">
                <a:solidFill>
                  <a:srgbClr val="FF0000"/>
                </a:solidFill>
                <a:latin typeface="Arial" charset="0"/>
              </a:rPr>
              <a:t>)</a:t>
            </a:r>
            <a:r>
              <a:rPr lang="en-US" sz="2200" smtClean="0">
                <a:latin typeface="Arial" charset="0"/>
              </a:rPr>
              <a:t> + 2O</a:t>
            </a:r>
            <a:r>
              <a:rPr lang="en-US" sz="2200" baseline="-25000" smtClean="0">
                <a:latin typeface="Arial" charset="0"/>
              </a:rPr>
              <a:t>2</a:t>
            </a:r>
            <a:r>
              <a:rPr lang="en-US" sz="2200" smtClean="0">
                <a:latin typeface="Arial" charset="0"/>
              </a:rPr>
              <a:t>(</a:t>
            </a:r>
            <a:r>
              <a:rPr lang="en-US" sz="2200" i="1" smtClean="0">
                <a:latin typeface="Arial" charset="0"/>
              </a:rPr>
              <a:t>g</a:t>
            </a:r>
            <a:r>
              <a:rPr lang="en-US" sz="2200" smtClean="0">
                <a:latin typeface="Arial" charset="0"/>
              </a:rPr>
              <a:t>)  </a:t>
            </a:r>
            <a:r>
              <a:rPr lang="el-GR" sz="2200" smtClean="0">
                <a:latin typeface="Arial" charset="0"/>
                <a:ea typeface="Arial" charset="0"/>
                <a:cs typeface="Arial" charset="0"/>
              </a:rPr>
              <a:t>Δ</a:t>
            </a:r>
            <a:r>
              <a:rPr lang="en-US" sz="2200" i="1" smtClean="0">
                <a:latin typeface="Arial" charset="0"/>
              </a:rPr>
              <a:t>H</a:t>
            </a:r>
            <a:r>
              <a:rPr lang="en-US" sz="2200" i="1" smtClean="0">
                <a:latin typeface="Arial" charset="0"/>
                <a:ea typeface="Arial" charset="0"/>
                <a:cs typeface="Arial" charset="0"/>
              </a:rPr>
              <a:t>°</a:t>
            </a:r>
            <a:r>
              <a:rPr lang="en-US" sz="2200" i="1" baseline="-25000" smtClean="0">
                <a:latin typeface="Arial" charset="0"/>
              </a:rPr>
              <a:t>f </a:t>
            </a:r>
            <a:r>
              <a:rPr lang="en-US" sz="2200" i="1" smtClean="0">
                <a:latin typeface="Arial" charset="0"/>
              </a:rPr>
              <a:t>= +</a:t>
            </a:r>
            <a:r>
              <a:rPr lang="en-US" sz="2200" smtClean="0">
                <a:latin typeface="Arial" charset="0"/>
              </a:rPr>
              <a:t> 891 kJ/mol</a:t>
            </a:r>
          </a:p>
          <a:p>
            <a:pPr eaLnBrk="1" hangingPunct="1">
              <a:buFont typeface="Monotype Sorts" charset="2"/>
              <a:buNone/>
            </a:pPr>
            <a:r>
              <a:rPr lang="en-US" sz="2200" smtClean="0">
                <a:latin typeface="Arial" charset="0"/>
              </a:rPr>
              <a:t>	-----------------------------------------------------</a:t>
            </a:r>
          </a:p>
          <a:p>
            <a:pPr eaLnBrk="1" hangingPunct="1">
              <a:buFont typeface="Monotype Sorts" charset="2"/>
              <a:buNone/>
            </a:pPr>
            <a:r>
              <a:rPr lang="en-US" sz="2200" smtClean="0">
                <a:latin typeface="Arial" charset="0"/>
              </a:rPr>
              <a:t>	C(</a:t>
            </a:r>
            <a:r>
              <a:rPr lang="en-US" sz="2200" i="1" smtClean="0">
                <a:latin typeface="Arial" charset="0"/>
              </a:rPr>
              <a:t>s</a:t>
            </a:r>
            <a:r>
              <a:rPr lang="en-US" sz="2200" smtClean="0">
                <a:latin typeface="Arial" charset="0"/>
              </a:rPr>
              <a:t>) + 2H</a:t>
            </a:r>
            <a:r>
              <a:rPr lang="en-US" sz="2200" baseline="-25000" smtClean="0">
                <a:latin typeface="Arial" charset="0"/>
              </a:rPr>
              <a:t>2</a:t>
            </a:r>
            <a:r>
              <a:rPr lang="en-US" sz="2200" smtClean="0">
                <a:latin typeface="Arial" charset="0"/>
              </a:rPr>
              <a:t>(</a:t>
            </a:r>
            <a:r>
              <a:rPr lang="en-US" sz="2200" i="1" smtClean="0">
                <a:latin typeface="Arial" charset="0"/>
              </a:rPr>
              <a:t>g</a:t>
            </a:r>
            <a:r>
              <a:rPr lang="en-US" sz="2200" smtClean="0">
                <a:latin typeface="Arial" charset="0"/>
              </a:rPr>
              <a:t>) → CH</a:t>
            </a:r>
            <a:r>
              <a:rPr lang="en-US" sz="2200" baseline="-25000" smtClean="0">
                <a:latin typeface="Arial" charset="0"/>
              </a:rPr>
              <a:t>4</a:t>
            </a:r>
            <a:r>
              <a:rPr lang="en-US" sz="2200" smtClean="0">
                <a:latin typeface="Arial" charset="0"/>
              </a:rPr>
              <a:t>(</a:t>
            </a:r>
            <a:r>
              <a:rPr lang="en-US" sz="2200" i="1" smtClean="0">
                <a:latin typeface="Arial" charset="0"/>
              </a:rPr>
              <a:t>g</a:t>
            </a:r>
            <a:r>
              <a:rPr lang="en-US" sz="2200" smtClean="0">
                <a:latin typeface="Arial" charset="0"/>
              </a:rPr>
              <a:t>) 		       </a:t>
            </a:r>
            <a:r>
              <a:rPr lang="el-GR" sz="2200" smtClean="0">
                <a:latin typeface="Arial" charset="0"/>
                <a:ea typeface="Arial" charset="0"/>
                <a:cs typeface="Arial" charset="0"/>
              </a:rPr>
              <a:t>Δ</a:t>
            </a:r>
            <a:r>
              <a:rPr lang="en-US" sz="2200" i="1" smtClean="0">
                <a:latin typeface="Arial" charset="0"/>
              </a:rPr>
              <a:t>H</a:t>
            </a:r>
            <a:r>
              <a:rPr lang="en-US" sz="2200" i="1" smtClean="0">
                <a:latin typeface="Arial" charset="0"/>
                <a:ea typeface="Arial" charset="0"/>
                <a:cs typeface="Arial" charset="0"/>
              </a:rPr>
              <a:t>°</a:t>
            </a:r>
            <a:r>
              <a:rPr lang="en-US" sz="2200" i="1" baseline="-25000" smtClean="0">
                <a:latin typeface="Arial" charset="0"/>
              </a:rPr>
              <a:t>f </a:t>
            </a:r>
            <a:r>
              <a:rPr lang="en-US" sz="2200" i="1" smtClean="0">
                <a:latin typeface="Arial" charset="0"/>
              </a:rPr>
              <a:t>= - </a:t>
            </a:r>
            <a:r>
              <a:rPr lang="en-US" sz="2200" smtClean="0">
                <a:latin typeface="Arial" charset="0"/>
              </a:rPr>
              <a:t>75 kJ/mol</a:t>
            </a:r>
          </a:p>
        </p:txBody>
      </p:sp>
      <p:sp>
        <p:nvSpPr>
          <p:cNvPr id="91140" name="Line 4"/>
          <p:cNvSpPr>
            <a:spLocks noChangeShapeType="1"/>
          </p:cNvSpPr>
          <p:nvPr/>
        </p:nvSpPr>
        <p:spPr bwMode="auto">
          <a:xfrm>
            <a:off x="1828800" y="2209800"/>
            <a:ext cx="5334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41" name="Line 5"/>
          <p:cNvSpPr>
            <a:spLocks noChangeShapeType="1"/>
          </p:cNvSpPr>
          <p:nvPr/>
        </p:nvSpPr>
        <p:spPr bwMode="auto">
          <a:xfrm>
            <a:off x="2971800" y="2209800"/>
            <a:ext cx="5334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2057400" y="2667000"/>
            <a:ext cx="5334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43" name="Line 7"/>
          <p:cNvSpPr>
            <a:spLocks noChangeShapeType="1"/>
          </p:cNvSpPr>
          <p:nvPr/>
        </p:nvSpPr>
        <p:spPr bwMode="auto">
          <a:xfrm>
            <a:off x="3200400" y="2667000"/>
            <a:ext cx="6858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1066800" y="3048000"/>
            <a:ext cx="762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45" name="Line 9"/>
          <p:cNvSpPr>
            <a:spLocks noChangeShapeType="1"/>
          </p:cNvSpPr>
          <p:nvPr/>
        </p:nvSpPr>
        <p:spPr bwMode="auto">
          <a:xfrm>
            <a:off x="2133600" y="3048000"/>
            <a:ext cx="685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46" name="Line 10"/>
          <p:cNvSpPr>
            <a:spLocks noChangeShapeType="1"/>
          </p:cNvSpPr>
          <p:nvPr/>
        </p:nvSpPr>
        <p:spPr bwMode="auto">
          <a:xfrm>
            <a:off x="4495800" y="2971800"/>
            <a:ext cx="762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Hess’s Law Example</a:t>
            </a:r>
          </a:p>
        </p:txBody>
      </p:sp>
      <p:graphicFrame>
        <p:nvGraphicFramePr>
          <p:cNvPr id="92162" name="Object 2"/>
          <p:cNvGraphicFramePr>
            <a:graphicFrameLocks/>
          </p:cNvGraphicFramePr>
          <p:nvPr/>
        </p:nvGraphicFramePr>
        <p:xfrm>
          <a:off x="1057275" y="2008188"/>
          <a:ext cx="5854700" cy="430212"/>
        </p:xfrm>
        <a:graphic>
          <a:graphicData uri="http://schemas.openxmlformats.org/presentationml/2006/ole">
            <p:oleObj spid="_x0000_s92162" name="Equation" r:id="rId4" imgW="5864040" imgH="439560" progId="Equation.2">
              <p:embed/>
            </p:oleObj>
          </a:graphicData>
        </a:graphic>
      </p:graphicFrame>
      <p:graphicFrame>
        <p:nvGraphicFramePr>
          <p:cNvPr id="92163" name="Object 3"/>
          <p:cNvGraphicFramePr>
            <a:graphicFrameLocks/>
          </p:cNvGraphicFramePr>
          <p:nvPr/>
        </p:nvGraphicFramePr>
        <p:xfrm>
          <a:off x="2659063" y="2513013"/>
          <a:ext cx="3240087" cy="584200"/>
        </p:xfrm>
        <a:graphic>
          <a:graphicData uri="http://schemas.openxmlformats.org/presentationml/2006/ole">
            <p:oleObj spid="_x0000_s92163" name="Equation" r:id="rId5" imgW="3249360" imgH="593640" progId="Equation.2">
              <p:embed/>
            </p:oleObj>
          </a:graphicData>
        </a:graphic>
      </p:graphicFrame>
      <p:graphicFrame>
        <p:nvGraphicFramePr>
          <p:cNvPr id="92164" name="Object 4"/>
          <p:cNvGraphicFramePr>
            <a:graphicFrameLocks/>
          </p:cNvGraphicFramePr>
          <p:nvPr/>
        </p:nvGraphicFramePr>
        <p:xfrm>
          <a:off x="2716213" y="3097213"/>
          <a:ext cx="3589337" cy="584200"/>
        </p:xfrm>
        <a:graphic>
          <a:graphicData uri="http://schemas.openxmlformats.org/presentationml/2006/ole">
            <p:oleObj spid="_x0000_s92164" name="Equation" r:id="rId6" imgW="3598560" imgH="593640" progId="Equation.2">
              <p:embed/>
            </p:oleObj>
          </a:graphicData>
        </a:graphic>
      </p:graphicFrame>
      <p:graphicFrame>
        <p:nvGraphicFramePr>
          <p:cNvPr id="92165" name="Object 5"/>
          <p:cNvGraphicFramePr>
            <a:graphicFrameLocks/>
          </p:cNvGraphicFramePr>
          <p:nvPr/>
        </p:nvGraphicFramePr>
        <p:xfrm>
          <a:off x="1066800" y="4648200"/>
          <a:ext cx="4727575" cy="584200"/>
        </p:xfrm>
        <a:graphic>
          <a:graphicData uri="http://schemas.openxmlformats.org/presentationml/2006/ole">
            <p:oleObj spid="_x0000_s92165" name="Equation" r:id="rId7" imgW="4736880" imgH="593640" progId="Equation.2">
              <p:embed/>
            </p:oleObj>
          </a:graphicData>
        </a:graphic>
      </p:graphicFrame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898525" y="1265238"/>
            <a:ext cx="1273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3200"/>
              <a:t>Given</a:t>
            </a:r>
          </a:p>
        </p:txBody>
      </p:sp>
      <p:sp>
        <p:nvSpPr>
          <p:cNvPr id="92168" name="Rectangle 8"/>
          <p:cNvSpPr>
            <a:spLocks noChangeArrowheads="1"/>
          </p:cNvSpPr>
          <p:nvPr/>
        </p:nvSpPr>
        <p:spPr bwMode="auto">
          <a:xfrm>
            <a:off x="762000" y="3886200"/>
            <a:ext cx="56308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3200"/>
              <a:t>Calculate </a:t>
            </a:r>
            <a:r>
              <a:rPr lang="en-US" sz="3200">
                <a:latin typeface="Symbol" charset="2"/>
              </a:rPr>
              <a:t>D</a:t>
            </a:r>
            <a:r>
              <a:rPr lang="en-US" sz="3200"/>
              <a:t>Hº for this reaction</a:t>
            </a:r>
          </a:p>
        </p:txBody>
      </p:sp>
      <p:sp>
        <p:nvSpPr>
          <p:cNvPr id="92169" name="Rectangle 9"/>
          <p:cNvSpPr>
            <a:spLocks noChangeArrowheads="1"/>
          </p:cNvSpPr>
          <p:nvPr/>
        </p:nvSpPr>
        <p:spPr bwMode="auto">
          <a:xfrm>
            <a:off x="6003925" y="1874838"/>
            <a:ext cx="2573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Symbol" charset="2"/>
              </a:rPr>
              <a:t>D</a:t>
            </a:r>
            <a:r>
              <a:rPr lang="en-US" sz="3200"/>
              <a:t>Hº= +77.9kJ</a:t>
            </a:r>
          </a:p>
        </p:txBody>
      </p:sp>
      <p:sp>
        <p:nvSpPr>
          <p:cNvPr id="92170" name="Rectangle 10"/>
          <p:cNvSpPr>
            <a:spLocks noChangeArrowheads="1"/>
          </p:cNvSpPr>
          <p:nvPr/>
        </p:nvSpPr>
        <p:spPr bwMode="auto">
          <a:xfrm>
            <a:off x="5927725" y="2408238"/>
            <a:ext cx="2573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Symbol" charset="2"/>
              </a:rPr>
              <a:t>D</a:t>
            </a:r>
            <a:r>
              <a:rPr lang="en-US" sz="3200"/>
              <a:t>Hº= +495 kJ</a:t>
            </a:r>
          </a:p>
        </p:txBody>
      </p:sp>
      <p:sp>
        <p:nvSpPr>
          <p:cNvPr id="92171" name="Rectangle 11"/>
          <p:cNvSpPr>
            <a:spLocks noChangeArrowheads="1"/>
          </p:cNvSpPr>
          <p:nvPr/>
        </p:nvSpPr>
        <p:spPr bwMode="auto">
          <a:xfrm>
            <a:off x="5927725" y="3017838"/>
            <a:ext cx="27765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Symbol" charset="2"/>
              </a:rPr>
              <a:t>D</a:t>
            </a:r>
            <a:r>
              <a:rPr lang="en-US" sz="3200"/>
              <a:t>Hº= +435.9kJ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210" name="Object 2"/>
          <p:cNvGraphicFramePr>
            <a:graphicFrameLocks/>
          </p:cNvGraphicFramePr>
          <p:nvPr/>
        </p:nvGraphicFramePr>
        <p:xfrm>
          <a:off x="1784350" y="3765550"/>
          <a:ext cx="6108700" cy="966788"/>
        </p:xfrm>
        <a:graphic>
          <a:graphicData uri="http://schemas.openxmlformats.org/presentationml/2006/ole">
            <p:oleObj spid="_x0000_s94210" name="Equation" r:id="rId4" imgW="6118200" imgH="975960" progId="Equation.2">
              <p:embed/>
            </p:oleObj>
          </a:graphicData>
        </a:graphic>
      </p:graphicFrame>
      <p:graphicFrame>
        <p:nvGraphicFramePr>
          <p:cNvPr id="94211" name="Object 3"/>
          <p:cNvGraphicFramePr>
            <a:graphicFrameLocks/>
          </p:cNvGraphicFramePr>
          <p:nvPr/>
        </p:nvGraphicFramePr>
        <p:xfrm>
          <a:off x="1876425" y="2954338"/>
          <a:ext cx="5545138" cy="488950"/>
        </p:xfrm>
        <a:graphic>
          <a:graphicData uri="http://schemas.openxmlformats.org/presentationml/2006/ole">
            <p:oleObj spid="_x0000_s94211" name="Equation" r:id="rId5" imgW="5554440" imgH="498240" progId="Equation.2">
              <p:embed/>
            </p:oleObj>
          </a:graphicData>
        </a:graphic>
      </p:graphicFrame>
      <p:sp>
        <p:nvSpPr>
          <p:cNvPr id="94214" name="Rectangle 4"/>
          <p:cNvSpPr>
            <a:spLocks noChangeArrowheads="1"/>
          </p:cNvSpPr>
          <p:nvPr/>
        </p:nvSpPr>
        <p:spPr bwMode="auto">
          <a:xfrm>
            <a:off x="5699125" y="3398838"/>
            <a:ext cx="24622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Symbol" charset="2"/>
              </a:rPr>
              <a:t>D</a:t>
            </a:r>
            <a:r>
              <a:rPr lang="en-US" sz="3200"/>
              <a:t>Hº= -394 kJ</a:t>
            </a:r>
          </a:p>
        </p:txBody>
      </p:sp>
      <p:sp>
        <p:nvSpPr>
          <p:cNvPr id="94215" name="Rectangle 5"/>
          <p:cNvSpPr>
            <a:spLocks noChangeArrowheads="1"/>
          </p:cNvSpPr>
          <p:nvPr/>
        </p:nvSpPr>
        <p:spPr bwMode="auto">
          <a:xfrm>
            <a:off x="5775325" y="4541838"/>
            <a:ext cx="24622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Symbol" charset="2"/>
              </a:rPr>
              <a:t>D</a:t>
            </a:r>
            <a:r>
              <a:rPr lang="en-US" sz="3200"/>
              <a:t>Hº= -286 kJ</a:t>
            </a:r>
          </a:p>
        </p:txBody>
      </p:sp>
      <p:graphicFrame>
        <p:nvGraphicFramePr>
          <p:cNvPr id="94212" name="Object 4"/>
          <p:cNvGraphicFramePr>
            <a:graphicFrameLocks/>
          </p:cNvGraphicFramePr>
          <p:nvPr/>
        </p:nvGraphicFramePr>
        <p:xfrm>
          <a:off x="646113" y="1651000"/>
          <a:ext cx="8172450" cy="1314450"/>
        </p:xfrm>
        <a:graphic>
          <a:graphicData uri="http://schemas.openxmlformats.org/presentationml/2006/ole">
            <p:oleObj spid="_x0000_s94212" name="Equation" r:id="rId6" imgW="8181720" imgH="1323720" progId="Equation.2">
              <p:embed/>
            </p:oleObj>
          </a:graphicData>
        </a:graphic>
      </p:graphicFrame>
      <p:sp>
        <p:nvSpPr>
          <p:cNvPr id="9421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94217" name="Rectangle 8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/>
            <a:r>
              <a:rPr lang="en-US"/>
              <a:t>Given																																																														calculate </a:t>
            </a:r>
            <a:r>
              <a:rPr lang="en-US">
                <a:latin typeface="Symbol" charset="2"/>
              </a:rPr>
              <a:t>D</a:t>
            </a:r>
            <a:r>
              <a:rPr lang="en-US"/>
              <a:t>Hº for this reaction</a:t>
            </a:r>
          </a:p>
        </p:txBody>
      </p:sp>
      <p:sp>
        <p:nvSpPr>
          <p:cNvPr id="94218" name="Rectangle 9"/>
          <p:cNvSpPr>
            <a:spLocks noChangeArrowheads="1"/>
          </p:cNvSpPr>
          <p:nvPr/>
        </p:nvSpPr>
        <p:spPr bwMode="auto">
          <a:xfrm>
            <a:off x="5622925" y="2332038"/>
            <a:ext cx="2767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Symbol" charset="2"/>
              </a:rPr>
              <a:t>D</a:t>
            </a:r>
            <a:r>
              <a:rPr lang="en-US" sz="3200"/>
              <a:t>Hº= -1300. kJ</a:t>
            </a:r>
          </a:p>
        </p:txBody>
      </p:sp>
      <p:graphicFrame>
        <p:nvGraphicFramePr>
          <p:cNvPr id="94213" name="Object 5"/>
          <p:cNvGraphicFramePr>
            <a:graphicFrameLocks/>
          </p:cNvGraphicFramePr>
          <p:nvPr/>
        </p:nvGraphicFramePr>
        <p:xfrm>
          <a:off x="1863725" y="5767388"/>
          <a:ext cx="5700713" cy="863600"/>
        </p:xfrm>
        <a:graphic>
          <a:graphicData uri="http://schemas.openxmlformats.org/presentationml/2006/ole">
            <p:oleObj spid="_x0000_s94213" name="Equation" r:id="rId7" imgW="5709960" imgH="873000" progId="Equation.2">
              <p:embed/>
            </p:oleObj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963613" y="152400"/>
            <a:ext cx="818038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altLang="en-US">
                <a:solidFill>
                  <a:schemeClr val="accent2"/>
                </a:solidFill>
              </a:rPr>
              <a:t>Benzene (C</a:t>
            </a:r>
            <a:r>
              <a:rPr lang="en-US" altLang="en-US" baseline="-25000">
                <a:solidFill>
                  <a:schemeClr val="accent2"/>
                </a:solidFill>
              </a:rPr>
              <a:t>6</a:t>
            </a:r>
            <a:r>
              <a:rPr lang="en-US" altLang="en-US">
                <a:solidFill>
                  <a:schemeClr val="accent2"/>
                </a:solidFill>
              </a:rPr>
              <a:t>H</a:t>
            </a:r>
            <a:r>
              <a:rPr lang="en-US" altLang="en-US" baseline="-25000">
                <a:solidFill>
                  <a:schemeClr val="accent2"/>
                </a:solidFill>
              </a:rPr>
              <a:t>6</a:t>
            </a:r>
            <a:r>
              <a:rPr lang="en-US" altLang="en-US">
                <a:solidFill>
                  <a:schemeClr val="accent2"/>
                </a:solidFill>
              </a:rPr>
              <a:t>) burns in air to produce carbon dioxide and liquid water.  How much heat is released per mole of benzene combusted?  The standard enthalpy of formation of benzene is 49.04 kJ/mol.</a:t>
            </a: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196850" y="241300"/>
          <a:ext cx="717550" cy="1368425"/>
        </p:xfrm>
        <a:graphic>
          <a:graphicData uri="http://schemas.openxmlformats.org/presentationml/2006/ole">
            <p:oleObj spid="_x0000_s171010" name="Clip" r:id="rId3" imgW="856440" imgH="1637640" progId="MS_ClipArt_Gallery.2">
              <p:embed/>
            </p:oleObj>
          </a:graphicData>
        </a:graphic>
      </p:graphicFrame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422400" y="1905000"/>
            <a:ext cx="6299200" cy="457200"/>
            <a:chOff x="710" y="1513"/>
            <a:chExt cx="3968" cy="288"/>
          </a:xfrm>
        </p:grpSpPr>
        <p:sp>
          <p:nvSpPr>
            <p:cNvPr id="21508" name="Text Box 4"/>
            <p:cNvSpPr txBox="1">
              <a:spLocks noChangeArrowheads="1"/>
            </p:cNvSpPr>
            <p:nvPr/>
          </p:nvSpPr>
          <p:spPr bwMode="auto">
            <a:xfrm>
              <a:off x="710" y="1513"/>
              <a:ext cx="39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/>
                <a:t>2C</a:t>
              </a:r>
              <a:r>
                <a:rPr lang="en-US" altLang="en-US" baseline="-25000"/>
                <a:t>6</a:t>
              </a:r>
              <a:r>
                <a:rPr lang="en-US" altLang="en-US"/>
                <a:t>H</a:t>
              </a:r>
              <a:r>
                <a:rPr lang="en-US" altLang="en-US" baseline="-25000"/>
                <a:t>6</a:t>
              </a:r>
              <a:r>
                <a:rPr lang="en-US" altLang="en-US"/>
                <a:t> </a:t>
              </a:r>
              <a:r>
                <a:rPr lang="en-US" altLang="en-US" sz="2000"/>
                <a:t>(</a:t>
              </a:r>
              <a:r>
                <a:rPr lang="en-US" altLang="en-US" sz="2000" i="1"/>
                <a:t>l</a:t>
              </a:r>
              <a:r>
                <a:rPr lang="en-US" altLang="en-US" sz="2000"/>
                <a:t>)</a:t>
              </a:r>
              <a:r>
                <a:rPr lang="en-US" altLang="en-US"/>
                <a:t> + 15O</a:t>
              </a:r>
              <a:r>
                <a:rPr lang="en-US" altLang="en-US" baseline="-25000"/>
                <a:t>2</a:t>
              </a:r>
              <a:r>
                <a:rPr lang="en-US" altLang="en-US"/>
                <a:t> </a:t>
              </a:r>
              <a:r>
                <a:rPr lang="en-US" altLang="en-US" sz="2000"/>
                <a:t>(</a:t>
              </a:r>
              <a:r>
                <a:rPr lang="en-US" altLang="en-US" sz="2000" i="1"/>
                <a:t>g</a:t>
              </a:r>
              <a:r>
                <a:rPr lang="en-US" altLang="en-US" sz="2000"/>
                <a:t>)</a:t>
              </a:r>
              <a:r>
                <a:rPr lang="en-US" altLang="en-US"/>
                <a:t>          12CO</a:t>
              </a:r>
              <a:r>
                <a:rPr lang="en-US" altLang="en-US" baseline="-25000"/>
                <a:t>2</a:t>
              </a:r>
              <a:r>
                <a:rPr lang="en-US" altLang="en-US"/>
                <a:t> </a:t>
              </a:r>
              <a:r>
                <a:rPr lang="en-US" altLang="en-US" sz="2000"/>
                <a:t>(</a:t>
              </a:r>
              <a:r>
                <a:rPr lang="en-US" altLang="en-US" sz="2000" i="1"/>
                <a:t>g</a:t>
              </a:r>
              <a:r>
                <a:rPr lang="en-US" altLang="en-US" sz="2000"/>
                <a:t>)</a:t>
              </a:r>
              <a:r>
                <a:rPr lang="en-US" altLang="en-US"/>
                <a:t> + 6H</a:t>
              </a:r>
              <a:r>
                <a:rPr lang="en-US" altLang="en-US" baseline="-25000"/>
                <a:t>2</a:t>
              </a:r>
              <a:r>
                <a:rPr lang="en-US" altLang="en-US"/>
                <a:t>O </a:t>
              </a:r>
              <a:r>
                <a:rPr lang="en-US" altLang="en-US" sz="2000"/>
                <a:t>(</a:t>
              </a:r>
              <a:r>
                <a:rPr lang="en-US" altLang="en-US" sz="2000" i="1"/>
                <a:t>l</a:t>
              </a:r>
              <a:r>
                <a:rPr lang="en-US" altLang="en-US" sz="2000"/>
                <a:t>)</a:t>
              </a:r>
            </a:p>
          </p:txBody>
        </p:sp>
        <p:sp>
          <p:nvSpPr>
            <p:cNvPr id="21509" name="Line 5"/>
            <p:cNvSpPr>
              <a:spLocks noChangeShapeType="1"/>
            </p:cNvSpPr>
            <p:nvPr/>
          </p:nvSpPr>
          <p:spPr bwMode="auto">
            <a:xfrm>
              <a:off x="2424" y="1672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344613" y="2590800"/>
            <a:ext cx="6454775" cy="544513"/>
            <a:chOff x="1198" y="2056"/>
            <a:chExt cx="4066" cy="343"/>
          </a:xfrm>
        </p:grpSpPr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1198" y="2061"/>
              <a:ext cx="574" cy="329"/>
              <a:chOff x="278" y="2086"/>
              <a:chExt cx="574" cy="329"/>
            </a:xfrm>
          </p:grpSpPr>
          <p:sp>
            <p:nvSpPr>
              <p:cNvPr id="21513" name="Text Box 9"/>
              <p:cNvSpPr txBox="1">
                <a:spLocks noChangeArrowheads="1"/>
              </p:cNvSpPr>
              <p:nvPr/>
            </p:nvSpPr>
            <p:spPr bwMode="auto">
              <a:xfrm>
                <a:off x="278" y="2086"/>
                <a:ext cx="44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en-US">
                    <a:latin typeface="Symbol" charset="2"/>
                  </a:rPr>
                  <a:t>D</a:t>
                </a:r>
                <a:r>
                  <a:rPr lang="en-US" altLang="en-US"/>
                  <a:t>H</a:t>
                </a:r>
                <a:r>
                  <a:rPr lang="en-US" altLang="en-US" baseline="30000"/>
                  <a:t>0</a:t>
                </a:r>
                <a:endParaRPr lang="en-US" altLang="en-US"/>
              </a:p>
            </p:txBody>
          </p:sp>
          <p:sp>
            <p:nvSpPr>
              <p:cNvPr id="21514" name="Text Box 10"/>
              <p:cNvSpPr txBox="1">
                <a:spLocks noChangeArrowheads="1"/>
              </p:cNvSpPr>
              <p:nvPr/>
            </p:nvSpPr>
            <p:spPr bwMode="auto">
              <a:xfrm>
                <a:off x="536" y="2184"/>
                <a:ext cx="3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en-US" sz="1800"/>
                  <a:t>rxn</a:t>
                </a: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2018" y="2062"/>
              <a:ext cx="1468" cy="337"/>
              <a:chOff x="747" y="3670"/>
              <a:chExt cx="1468" cy="337"/>
            </a:xfrm>
          </p:grpSpPr>
          <p:sp>
            <p:nvSpPr>
              <p:cNvPr id="21516" name="Text Box 12"/>
              <p:cNvSpPr txBox="1">
                <a:spLocks noChangeArrowheads="1"/>
              </p:cNvSpPr>
              <p:nvPr/>
            </p:nvSpPr>
            <p:spPr bwMode="auto">
              <a:xfrm>
                <a:off x="747" y="3670"/>
                <a:ext cx="146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en-US" i="1"/>
                  <a:t>n</a:t>
                </a:r>
                <a:r>
                  <a:rPr lang="en-US" altLang="en-US">
                    <a:latin typeface="Symbol" charset="2"/>
                  </a:rPr>
                  <a:t>D</a:t>
                </a:r>
                <a:r>
                  <a:rPr lang="en-US" altLang="en-US"/>
                  <a:t>H</a:t>
                </a:r>
                <a:r>
                  <a:rPr lang="en-US" altLang="en-US" baseline="30000"/>
                  <a:t>0</a:t>
                </a:r>
                <a:r>
                  <a:rPr lang="en-US" altLang="en-US"/>
                  <a:t> (products)</a:t>
                </a:r>
              </a:p>
            </p:txBody>
          </p:sp>
          <p:sp>
            <p:nvSpPr>
              <p:cNvPr id="21517" name="Text Box 13"/>
              <p:cNvSpPr txBox="1">
                <a:spLocks noChangeArrowheads="1"/>
              </p:cNvSpPr>
              <p:nvPr/>
            </p:nvSpPr>
            <p:spPr bwMode="auto">
              <a:xfrm>
                <a:off x="1144" y="3776"/>
                <a:ext cx="1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en-US" sz="1800"/>
                  <a:t>f</a:t>
                </a:r>
              </a:p>
            </p:txBody>
          </p:sp>
        </p:grpSp>
        <p:sp>
          <p:nvSpPr>
            <p:cNvPr id="21518" name="Text Box 14"/>
            <p:cNvSpPr txBox="1">
              <a:spLocks noChangeArrowheads="1"/>
            </p:cNvSpPr>
            <p:nvPr/>
          </p:nvSpPr>
          <p:spPr bwMode="auto">
            <a:xfrm>
              <a:off x="1696" y="2079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/>
                <a:t>=</a:t>
              </a:r>
            </a:p>
          </p:txBody>
        </p:sp>
        <p:sp>
          <p:nvSpPr>
            <p:cNvPr id="21519" name="Text Box 15"/>
            <p:cNvSpPr txBox="1">
              <a:spLocks noChangeArrowheads="1"/>
            </p:cNvSpPr>
            <p:nvPr/>
          </p:nvSpPr>
          <p:spPr bwMode="auto">
            <a:xfrm>
              <a:off x="1960" y="2071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altLang="en-US"/>
            </a:p>
          </p:txBody>
        </p:sp>
        <p:sp>
          <p:nvSpPr>
            <p:cNvPr id="21520" name="Text Box 16"/>
            <p:cNvSpPr txBox="1">
              <a:spLocks noChangeArrowheads="1"/>
            </p:cNvSpPr>
            <p:nvPr/>
          </p:nvSpPr>
          <p:spPr bwMode="auto">
            <a:xfrm>
              <a:off x="1888" y="2064"/>
              <a:ext cx="2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>
                  <a:latin typeface="Symbol" charset="2"/>
                </a:rPr>
                <a:t>S</a:t>
              </a:r>
            </a:p>
          </p:txBody>
        </p:sp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3690" y="2056"/>
              <a:ext cx="1574" cy="337"/>
              <a:chOff x="747" y="3670"/>
              <a:chExt cx="1574" cy="337"/>
            </a:xfrm>
          </p:grpSpPr>
          <p:sp>
            <p:nvSpPr>
              <p:cNvPr id="21522" name="Text Box 18"/>
              <p:cNvSpPr txBox="1">
                <a:spLocks noChangeArrowheads="1"/>
              </p:cNvSpPr>
              <p:nvPr/>
            </p:nvSpPr>
            <p:spPr bwMode="auto">
              <a:xfrm>
                <a:off x="747" y="3670"/>
                <a:ext cx="157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en-US" i="1"/>
                  <a:t>m</a:t>
                </a:r>
                <a:r>
                  <a:rPr lang="en-US" altLang="en-US">
                    <a:latin typeface="Symbol" charset="2"/>
                  </a:rPr>
                  <a:t>D</a:t>
                </a:r>
                <a:r>
                  <a:rPr lang="en-US" altLang="en-US"/>
                  <a:t>H</a:t>
                </a:r>
                <a:r>
                  <a:rPr lang="en-US" altLang="en-US" baseline="30000"/>
                  <a:t>0</a:t>
                </a:r>
                <a:r>
                  <a:rPr lang="en-US" altLang="en-US"/>
                  <a:t> (reactants)</a:t>
                </a:r>
              </a:p>
            </p:txBody>
          </p:sp>
          <p:sp>
            <p:nvSpPr>
              <p:cNvPr id="21523" name="Text Box 19"/>
              <p:cNvSpPr txBox="1">
                <a:spLocks noChangeArrowheads="1"/>
              </p:cNvSpPr>
              <p:nvPr/>
            </p:nvSpPr>
            <p:spPr bwMode="auto">
              <a:xfrm>
                <a:off x="1144" y="3776"/>
                <a:ext cx="1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en-US" sz="1800"/>
                  <a:t>f</a:t>
                </a:r>
              </a:p>
            </p:txBody>
          </p:sp>
        </p:grpSp>
        <p:sp>
          <p:nvSpPr>
            <p:cNvPr id="21524" name="Text Box 20"/>
            <p:cNvSpPr txBox="1">
              <a:spLocks noChangeArrowheads="1"/>
            </p:cNvSpPr>
            <p:nvPr/>
          </p:nvSpPr>
          <p:spPr bwMode="auto">
            <a:xfrm>
              <a:off x="3632" y="2065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altLang="en-US"/>
            </a:p>
          </p:txBody>
        </p:sp>
        <p:sp>
          <p:nvSpPr>
            <p:cNvPr id="21525" name="Text Box 21"/>
            <p:cNvSpPr txBox="1">
              <a:spLocks noChangeArrowheads="1"/>
            </p:cNvSpPr>
            <p:nvPr/>
          </p:nvSpPr>
          <p:spPr bwMode="auto">
            <a:xfrm>
              <a:off x="3560" y="2058"/>
              <a:ext cx="2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>
                  <a:latin typeface="Symbol" charset="2"/>
                </a:rPr>
                <a:t>S</a:t>
              </a:r>
            </a:p>
          </p:txBody>
        </p:sp>
        <p:sp>
          <p:nvSpPr>
            <p:cNvPr id="21526" name="Text Box 22"/>
            <p:cNvSpPr txBox="1">
              <a:spLocks noChangeArrowheads="1"/>
            </p:cNvSpPr>
            <p:nvPr/>
          </p:nvSpPr>
          <p:spPr bwMode="auto">
            <a:xfrm>
              <a:off x="3416" y="2056"/>
              <a:ext cx="1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/>
                <a:t>-</a:t>
              </a:r>
            </a:p>
          </p:txBody>
        </p:sp>
      </p:grpSp>
      <p:grpSp>
        <p:nvGrpSpPr>
          <p:cNvPr id="7" name="Group 55"/>
          <p:cNvGrpSpPr>
            <a:grpSpLocks/>
          </p:cNvGrpSpPr>
          <p:nvPr/>
        </p:nvGrpSpPr>
        <p:grpSpPr bwMode="auto">
          <a:xfrm>
            <a:off x="863600" y="3352800"/>
            <a:ext cx="7416800" cy="539750"/>
            <a:chOff x="544" y="2112"/>
            <a:chExt cx="4672" cy="340"/>
          </a:xfrm>
        </p:grpSpPr>
        <p:grpSp>
          <p:nvGrpSpPr>
            <p:cNvPr id="8" name="Group 24"/>
            <p:cNvGrpSpPr>
              <a:grpSpLocks/>
            </p:cNvGrpSpPr>
            <p:nvPr/>
          </p:nvGrpSpPr>
          <p:grpSpPr bwMode="auto">
            <a:xfrm>
              <a:off x="544" y="2112"/>
              <a:ext cx="574" cy="329"/>
              <a:chOff x="278" y="2086"/>
              <a:chExt cx="574" cy="329"/>
            </a:xfrm>
          </p:grpSpPr>
          <p:sp>
            <p:nvSpPr>
              <p:cNvPr id="21529" name="Text Box 25"/>
              <p:cNvSpPr txBox="1">
                <a:spLocks noChangeArrowheads="1"/>
              </p:cNvSpPr>
              <p:nvPr/>
            </p:nvSpPr>
            <p:spPr bwMode="auto">
              <a:xfrm>
                <a:off x="278" y="2086"/>
                <a:ext cx="44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en-US">
                    <a:latin typeface="Symbol" charset="2"/>
                  </a:rPr>
                  <a:t>D</a:t>
                </a:r>
                <a:r>
                  <a:rPr lang="en-US" altLang="en-US"/>
                  <a:t>H</a:t>
                </a:r>
                <a:r>
                  <a:rPr lang="en-US" altLang="en-US" baseline="30000"/>
                  <a:t>0</a:t>
                </a:r>
                <a:endParaRPr lang="en-US" altLang="en-US"/>
              </a:p>
            </p:txBody>
          </p:sp>
          <p:sp>
            <p:nvSpPr>
              <p:cNvPr id="21530" name="Text Box 26"/>
              <p:cNvSpPr txBox="1">
                <a:spLocks noChangeArrowheads="1"/>
              </p:cNvSpPr>
              <p:nvPr/>
            </p:nvSpPr>
            <p:spPr bwMode="auto">
              <a:xfrm>
                <a:off x="536" y="2184"/>
                <a:ext cx="3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en-US" sz="1800"/>
                  <a:t>rxn</a:t>
                </a:r>
              </a:p>
            </p:txBody>
          </p:sp>
        </p:grpSp>
        <p:grpSp>
          <p:nvGrpSpPr>
            <p:cNvPr id="9" name="Group 49"/>
            <p:cNvGrpSpPr>
              <a:grpSpLocks/>
            </p:cNvGrpSpPr>
            <p:nvPr/>
          </p:nvGrpSpPr>
          <p:grpSpPr bwMode="auto">
            <a:xfrm>
              <a:off x="2622" y="2115"/>
              <a:ext cx="1090" cy="337"/>
              <a:chOff x="3024" y="3312"/>
              <a:chExt cx="1090" cy="337"/>
            </a:xfrm>
          </p:grpSpPr>
          <p:sp>
            <p:nvSpPr>
              <p:cNvPr id="21532" name="Text Box 28"/>
              <p:cNvSpPr txBox="1">
                <a:spLocks noChangeArrowheads="1"/>
              </p:cNvSpPr>
              <p:nvPr/>
            </p:nvSpPr>
            <p:spPr bwMode="auto">
              <a:xfrm>
                <a:off x="3024" y="3312"/>
                <a:ext cx="109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altLang="en-US"/>
                  <a:t>6</a:t>
                </a:r>
                <a:r>
                  <a:rPr lang="en-US" altLang="en-US">
                    <a:latin typeface="Symbol" charset="2"/>
                  </a:rPr>
                  <a:t>D</a:t>
                </a:r>
                <a:r>
                  <a:rPr lang="en-US" altLang="en-US"/>
                  <a:t>H</a:t>
                </a:r>
                <a:r>
                  <a:rPr lang="en-US" altLang="en-US" baseline="30000"/>
                  <a:t>0</a:t>
                </a:r>
                <a:r>
                  <a:rPr lang="en-US" altLang="en-US"/>
                  <a:t> (H</a:t>
                </a:r>
                <a:r>
                  <a:rPr lang="en-US" altLang="en-US" baseline="-25000"/>
                  <a:t>2</a:t>
                </a:r>
                <a:r>
                  <a:rPr lang="en-US" altLang="en-US"/>
                  <a:t>O)</a:t>
                </a:r>
              </a:p>
            </p:txBody>
          </p:sp>
          <p:sp>
            <p:nvSpPr>
              <p:cNvPr id="21533" name="Text Box 29"/>
              <p:cNvSpPr txBox="1">
                <a:spLocks noChangeArrowheads="1"/>
              </p:cNvSpPr>
              <p:nvPr/>
            </p:nvSpPr>
            <p:spPr bwMode="auto">
              <a:xfrm>
                <a:off x="3400" y="3418"/>
                <a:ext cx="1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en-US" sz="1800"/>
                  <a:t>f</a:t>
                </a:r>
              </a:p>
            </p:txBody>
          </p:sp>
        </p:grpSp>
        <p:grpSp>
          <p:nvGrpSpPr>
            <p:cNvPr id="10" name="Group 48"/>
            <p:cNvGrpSpPr>
              <a:grpSpLocks/>
            </p:cNvGrpSpPr>
            <p:nvPr/>
          </p:nvGrpSpPr>
          <p:grpSpPr bwMode="auto">
            <a:xfrm>
              <a:off x="1387" y="2115"/>
              <a:ext cx="1197" cy="337"/>
              <a:chOff x="1008" y="3072"/>
              <a:chExt cx="1197" cy="337"/>
            </a:xfrm>
          </p:grpSpPr>
          <p:sp>
            <p:nvSpPr>
              <p:cNvPr id="21535" name="Text Box 31"/>
              <p:cNvSpPr txBox="1">
                <a:spLocks noChangeArrowheads="1"/>
              </p:cNvSpPr>
              <p:nvPr/>
            </p:nvSpPr>
            <p:spPr bwMode="auto">
              <a:xfrm>
                <a:off x="1008" y="3072"/>
                <a:ext cx="119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altLang="en-US"/>
                  <a:t>12</a:t>
                </a:r>
                <a:r>
                  <a:rPr lang="en-US" altLang="en-US">
                    <a:latin typeface="Symbol" charset="2"/>
                  </a:rPr>
                  <a:t>D</a:t>
                </a:r>
                <a:r>
                  <a:rPr lang="en-US" altLang="en-US"/>
                  <a:t>H</a:t>
                </a:r>
                <a:r>
                  <a:rPr lang="en-US" altLang="en-US" baseline="30000"/>
                  <a:t>0</a:t>
                </a:r>
                <a:r>
                  <a:rPr lang="en-US" altLang="en-US"/>
                  <a:t> (CO</a:t>
                </a:r>
                <a:r>
                  <a:rPr lang="en-US" altLang="en-US" baseline="-25000"/>
                  <a:t>2</a:t>
                </a:r>
                <a:r>
                  <a:rPr lang="en-US" altLang="en-US"/>
                  <a:t>)</a:t>
                </a:r>
              </a:p>
            </p:txBody>
          </p:sp>
          <p:sp>
            <p:nvSpPr>
              <p:cNvPr id="21536" name="Text Box 32"/>
              <p:cNvSpPr txBox="1">
                <a:spLocks noChangeArrowheads="1"/>
              </p:cNvSpPr>
              <p:nvPr/>
            </p:nvSpPr>
            <p:spPr bwMode="auto">
              <a:xfrm>
                <a:off x="1488" y="3178"/>
                <a:ext cx="1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en-US" sz="1800"/>
                  <a:t>f</a:t>
                </a:r>
              </a:p>
            </p:txBody>
          </p:sp>
        </p:grpSp>
        <p:sp>
          <p:nvSpPr>
            <p:cNvPr id="21537" name="Text Box 33"/>
            <p:cNvSpPr txBox="1">
              <a:spLocks noChangeArrowheads="1"/>
            </p:cNvSpPr>
            <p:nvPr/>
          </p:nvSpPr>
          <p:spPr bwMode="auto">
            <a:xfrm>
              <a:off x="1042" y="2130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/>
                <a:t>=</a:t>
              </a:r>
            </a:p>
          </p:txBody>
        </p:sp>
        <p:sp>
          <p:nvSpPr>
            <p:cNvPr id="21538" name="Text Box 34"/>
            <p:cNvSpPr txBox="1">
              <a:spLocks noChangeArrowheads="1"/>
            </p:cNvSpPr>
            <p:nvPr/>
          </p:nvSpPr>
          <p:spPr bwMode="auto">
            <a:xfrm>
              <a:off x="1320" y="2122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/>
                <a:t>[</a:t>
              </a:r>
            </a:p>
          </p:txBody>
        </p:sp>
        <p:sp>
          <p:nvSpPr>
            <p:cNvPr id="21539" name="Text Box 35"/>
            <p:cNvSpPr txBox="1">
              <a:spLocks noChangeArrowheads="1"/>
            </p:cNvSpPr>
            <p:nvPr/>
          </p:nvSpPr>
          <p:spPr bwMode="auto">
            <a:xfrm>
              <a:off x="2480" y="2122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/>
                <a:t>+</a:t>
              </a:r>
            </a:p>
          </p:txBody>
        </p:sp>
        <p:sp>
          <p:nvSpPr>
            <p:cNvPr id="21540" name="Text Box 36"/>
            <p:cNvSpPr txBox="1">
              <a:spLocks noChangeArrowheads="1"/>
            </p:cNvSpPr>
            <p:nvPr/>
          </p:nvSpPr>
          <p:spPr bwMode="auto">
            <a:xfrm>
              <a:off x="3591" y="2122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/>
                <a:t>]</a:t>
              </a:r>
            </a:p>
          </p:txBody>
        </p:sp>
        <p:sp>
          <p:nvSpPr>
            <p:cNvPr id="21541" name="Text Box 37"/>
            <p:cNvSpPr txBox="1">
              <a:spLocks noChangeArrowheads="1"/>
            </p:cNvSpPr>
            <p:nvPr/>
          </p:nvSpPr>
          <p:spPr bwMode="auto">
            <a:xfrm>
              <a:off x="3728" y="2114"/>
              <a:ext cx="1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/>
                <a:t>-</a:t>
              </a:r>
            </a:p>
          </p:txBody>
        </p:sp>
        <p:grpSp>
          <p:nvGrpSpPr>
            <p:cNvPr id="11" name="Group 47"/>
            <p:cNvGrpSpPr>
              <a:grpSpLocks/>
            </p:cNvGrpSpPr>
            <p:nvPr/>
          </p:nvGrpSpPr>
          <p:grpSpPr bwMode="auto">
            <a:xfrm>
              <a:off x="4008" y="2114"/>
              <a:ext cx="1151" cy="337"/>
              <a:chOff x="3120" y="3072"/>
              <a:chExt cx="1151" cy="337"/>
            </a:xfrm>
          </p:grpSpPr>
          <p:sp>
            <p:nvSpPr>
              <p:cNvPr id="21546" name="Text Box 42"/>
              <p:cNvSpPr txBox="1">
                <a:spLocks noChangeArrowheads="1"/>
              </p:cNvSpPr>
              <p:nvPr/>
            </p:nvSpPr>
            <p:spPr bwMode="auto">
              <a:xfrm>
                <a:off x="3120" y="3072"/>
                <a:ext cx="115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r"/>
                <a:r>
                  <a:rPr lang="en-US" altLang="en-US"/>
                  <a:t>2</a:t>
                </a:r>
                <a:r>
                  <a:rPr lang="en-US" altLang="en-US">
                    <a:latin typeface="Symbol" charset="2"/>
                  </a:rPr>
                  <a:t>D</a:t>
                </a:r>
                <a:r>
                  <a:rPr lang="en-US" altLang="en-US"/>
                  <a:t>H</a:t>
                </a:r>
                <a:r>
                  <a:rPr lang="en-US" altLang="en-US" baseline="30000"/>
                  <a:t>0</a:t>
                </a:r>
                <a:r>
                  <a:rPr lang="en-US" altLang="en-US"/>
                  <a:t> (C</a:t>
                </a:r>
                <a:r>
                  <a:rPr lang="en-US" altLang="en-US" baseline="-25000"/>
                  <a:t>6</a:t>
                </a:r>
                <a:r>
                  <a:rPr lang="en-US" altLang="en-US"/>
                  <a:t>H</a:t>
                </a:r>
                <a:r>
                  <a:rPr lang="en-US" altLang="en-US" baseline="-25000"/>
                  <a:t>6</a:t>
                </a:r>
                <a:r>
                  <a:rPr lang="en-US" altLang="en-US"/>
                  <a:t>)</a:t>
                </a:r>
              </a:p>
            </p:txBody>
          </p:sp>
          <p:sp>
            <p:nvSpPr>
              <p:cNvPr id="21547" name="Text Box 43"/>
              <p:cNvSpPr txBox="1">
                <a:spLocks noChangeArrowheads="1"/>
              </p:cNvSpPr>
              <p:nvPr/>
            </p:nvSpPr>
            <p:spPr bwMode="auto">
              <a:xfrm>
                <a:off x="3488" y="3178"/>
                <a:ext cx="1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en-US" sz="1800"/>
                  <a:t>f</a:t>
                </a:r>
              </a:p>
            </p:txBody>
          </p:sp>
        </p:grpSp>
        <p:sp>
          <p:nvSpPr>
            <p:cNvPr id="21548" name="Text Box 44"/>
            <p:cNvSpPr txBox="1">
              <a:spLocks noChangeArrowheads="1"/>
            </p:cNvSpPr>
            <p:nvPr/>
          </p:nvSpPr>
          <p:spPr bwMode="auto">
            <a:xfrm>
              <a:off x="3904" y="2115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/>
                <a:t>[</a:t>
              </a:r>
            </a:p>
          </p:txBody>
        </p:sp>
        <p:sp>
          <p:nvSpPr>
            <p:cNvPr id="21550" name="Text Box 46"/>
            <p:cNvSpPr txBox="1">
              <a:spLocks noChangeArrowheads="1"/>
            </p:cNvSpPr>
            <p:nvPr/>
          </p:nvSpPr>
          <p:spPr bwMode="auto">
            <a:xfrm>
              <a:off x="5047" y="2115"/>
              <a:ext cx="1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/>
                <a:t>]</a:t>
              </a:r>
            </a:p>
          </p:txBody>
        </p:sp>
      </p:grpSp>
      <p:grpSp>
        <p:nvGrpSpPr>
          <p:cNvPr id="12" name="Group 65"/>
          <p:cNvGrpSpPr>
            <a:grpSpLocks/>
          </p:cNvGrpSpPr>
          <p:nvPr/>
        </p:nvGrpSpPr>
        <p:grpSpPr bwMode="auto">
          <a:xfrm>
            <a:off x="863600" y="4038600"/>
            <a:ext cx="8051800" cy="533400"/>
            <a:chOff x="544" y="2544"/>
            <a:chExt cx="5072" cy="336"/>
          </a:xfrm>
        </p:grpSpPr>
        <p:grpSp>
          <p:nvGrpSpPr>
            <p:cNvPr id="13" name="Group 51"/>
            <p:cNvGrpSpPr>
              <a:grpSpLocks/>
            </p:cNvGrpSpPr>
            <p:nvPr/>
          </p:nvGrpSpPr>
          <p:grpSpPr bwMode="auto">
            <a:xfrm>
              <a:off x="544" y="2551"/>
              <a:ext cx="574" cy="329"/>
              <a:chOff x="278" y="2086"/>
              <a:chExt cx="574" cy="329"/>
            </a:xfrm>
          </p:grpSpPr>
          <p:sp>
            <p:nvSpPr>
              <p:cNvPr id="21556" name="Text Box 52"/>
              <p:cNvSpPr txBox="1">
                <a:spLocks noChangeArrowheads="1"/>
              </p:cNvSpPr>
              <p:nvPr/>
            </p:nvSpPr>
            <p:spPr bwMode="auto">
              <a:xfrm>
                <a:off x="278" y="2086"/>
                <a:ext cx="44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en-US">
                    <a:latin typeface="Symbol" charset="2"/>
                  </a:rPr>
                  <a:t>D</a:t>
                </a:r>
                <a:r>
                  <a:rPr lang="en-US" altLang="en-US"/>
                  <a:t>H</a:t>
                </a:r>
                <a:r>
                  <a:rPr lang="en-US" altLang="en-US" baseline="30000"/>
                  <a:t>0</a:t>
                </a:r>
                <a:endParaRPr lang="en-US" altLang="en-US"/>
              </a:p>
            </p:txBody>
          </p:sp>
          <p:sp>
            <p:nvSpPr>
              <p:cNvPr id="21557" name="Text Box 53"/>
              <p:cNvSpPr txBox="1">
                <a:spLocks noChangeArrowheads="1"/>
              </p:cNvSpPr>
              <p:nvPr/>
            </p:nvSpPr>
            <p:spPr bwMode="auto">
              <a:xfrm>
                <a:off x="536" y="2184"/>
                <a:ext cx="3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en-US" sz="1800"/>
                  <a:t>rxn</a:t>
                </a:r>
              </a:p>
            </p:txBody>
          </p:sp>
        </p:grpSp>
        <p:sp>
          <p:nvSpPr>
            <p:cNvPr id="21558" name="Text Box 54"/>
            <p:cNvSpPr txBox="1">
              <a:spLocks noChangeArrowheads="1"/>
            </p:cNvSpPr>
            <p:nvPr/>
          </p:nvSpPr>
          <p:spPr bwMode="auto">
            <a:xfrm>
              <a:off x="1042" y="2569"/>
              <a:ext cx="2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/>
                <a:t>=</a:t>
              </a:r>
            </a:p>
          </p:txBody>
        </p:sp>
        <p:sp>
          <p:nvSpPr>
            <p:cNvPr id="21560" name="Text Box 56"/>
            <p:cNvSpPr txBox="1">
              <a:spLocks noChangeArrowheads="1"/>
            </p:cNvSpPr>
            <p:nvPr/>
          </p:nvSpPr>
          <p:spPr bwMode="auto">
            <a:xfrm>
              <a:off x="1317" y="2544"/>
              <a:ext cx="429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/>
                <a:t>[ 12x–393.5 + 6x–187.6 ] – [ 2x49.04 ] = -5946 kJ</a:t>
              </a:r>
            </a:p>
          </p:txBody>
        </p:sp>
      </p:grpSp>
      <p:sp>
        <p:nvSpPr>
          <p:cNvPr id="21562" name="Oval 58"/>
          <p:cNvSpPr>
            <a:spLocks noChangeArrowheads="1"/>
          </p:cNvSpPr>
          <p:nvPr/>
        </p:nvSpPr>
        <p:spPr bwMode="auto">
          <a:xfrm>
            <a:off x="1371600" y="1879600"/>
            <a:ext cx="1066800" cy="533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4" name="Group 64"/>
          <p:cNvGrpSpPr>
            <a:grpSpLocks/>
          </p:cNvGrpSpPr>
          <p:nvPr/>
        </p:nvGrpSpPr>
        <p:grpSpPr bwMode="auto">
          <a:xfrm>
            <a:off x="2489200" y="4762500"/>
            <a:ext cx="4360863" cy="874713"/>
            <a:chOff x="912" y="3120"/>
            <a:chExt cx="2747" cy="551"/>
          </a:xfrm>
        </p:grpSpPr>
        <p:grpSp>
          <p:nvGrpSpPr>
            <p:cNvPr id="15" name="Group 62"/>
            <p:cNvGrpSpPr>
              <a:grpSpLocks/>
            </p:cNvGrpSpPr>
            <p:nvPr/>
          </p:nvGrpSpPr>
          <p:grpSpPr bwMode="auto">
            <a:xfrm>
              <a:off x="912" y="3120"/>
              <a:ext cx="853" cy="551"/>
              <a:chOff x="950" y="3337"/>
              <a:chExt cx="853" cy="551"/>
            </a:xfrm>
          </p:grpSpPr>
          <p:sp>
            <p:nvSpPr>
              <p:cNvPr id="21563" name="Text Box 59"/>
              <p:cNvSpPr txBox="1">
                <a:spLocks noChangeArrowheads="1"/>
              </p:cNvSpPr>
              <p:nvPr/>
            </p:nvSpPr>
            <p:spPr bwMode="auto">
              <a:xfrm>
                <a:off x="950" y="3337"/>
                <a:ext cx="85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en-US"/>
                  <a:t>-5946 kJ</a:t>
                </a:r>
              </a:p>
            </p:txBody>
          </p:sp>
          <p:sp>
            <p:nvSpPr>
              <p:cNvPr id="21564" name="Text Box 60"/>
              <p:cNvSpPr txBox="1">
                <a:spLocks noChangeArrowheads="1"/>
              </p:cNvSpPr>
              <p:nvPr/>
            </p:nvSpPr>
            <p:spPr bwMode="auto">
              <a:xfrm>
                <a:off x="1084" y="3600"/>
                <a:ext cx="58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en-US"/>
                  <a:t>2 mol</a:t>
                </a:r>
              </a:p>
            </p:txBody>
          </p:sp>
          <p:sp>
            <p:nvSpPr>
              <p:cNvPr id="21565" name="Line 61"/>
              <p:cNvSpPr>
                <a:spLocks noChangeShapeType="1"/>
              </p:cNvSpPr>
              <p:nvPr/>
            </p:nvSpPr>
            <p:spPr bwMode="auto">
              <a:xfrm>
                <a:off x="968" y="3613"/>
                <a:ext cx="81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1567" name="Text Box 63"/>
            <p:cNvSpPr txBox="1">
              <a:spLocks noChangeArrowheads="1"/>
            </p:cNvSpPr>
            <p:nvPr/>
          </p:nvSpPr>
          <p:spPr bwMode="auto">
            <a:xfrm>
              <a:off x="1752" y="3248"/>
              <a:ext cx="190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en-US"/>
                <a:t>= - 2973 kJ/mol C</a:t>
              </a:r>
              <a:r>
                <a:rPr lang="en-US" altLang="en-US" baseline="-25000"/>
                <a:t>6</a:t>
              </a:r>
              <a:r>
                <a:rPr lang="en-US" altLang="en-US"/>
                <a:t>H</a:t>
              </a:r>
              <a:r>
                <a:rPr lang="en-US" altLang="en-US" baseline="-25000"/>
                <a:t>6</a:t>
              </a:r>
              <a:endParaRPr lang="en-US" altLang="en-US"/>
            </a:p>
          </p:txBody>
        </p:sp>
      </p:grpSp>
      <p:sp>
        <p:nvSpPr>
          <p:cNvPr id="21570" name="Text Box 66"/>
          <p:cNvSpPr txBox="1">
            <a:spLocks noChangeArrowheads="1"/>
          </p:cNvSpPr>
          <p:nvPr/>
        </p:nvSpPr>
        <p:spPr bwMode="auto">
          <a:xfrm>
            <a:off x="8531225" y="638492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 sz="2000"/>
              <a:t>6.5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6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Energy is...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077200" cy="5029200"/>
          </a:xfrm>
        </p:spPr>
        <p:txBody>
          <a:bodyPr/>
          <a:lstStyle/>
          <a:p>
            <a:pPr eaLnBrk="1" hangingPunct="1"/>
            <a:r>
              <a:rPr lang="en-US"/>
              <a:t>the ability to do work or produce heat.</a:t>
            </a:r>
          </a:p>
          <a:p>
            <a:pPr eaLnBrk="1" hangingPunct="1"/>
            <a:r>
              <a:rPr lang="en-US"/>
              <a:t>conserved.</a:t>
            </a:r>
          </a:p>
          <a:p>
            <a:pPr eaLnBrk="1" hangingPunct="1"/>
            <a:r>
              <a:rPr lang="en-US"/>
              <a:t>made of heat and work.</a:t>
            </a:r>
          </a:p>
          <a:p>
            <a:pPr eaLnBrk="1" hangingPunct="1"/>
            <a:r>
              <a:rPr lang="en-US"/>
              <a:t>a state function. </a:t>
            </a:r>
            <a:r>
              <a:rPr lang="en-US" sz="2400"/>
              <a:t>(Energy is a property that is determined by specifying the condition or “state” (e.g., temperature, pressure, etc.) of a system or substance.)</a:t>
            </a:r>
          </a:p>
          <a:p>
            <a:pPr eaLnBrk="1" hangingPunct="1"/>
            <a:r>
              <a:rPr lang="en-US"/>
              <a:t>independent of the path, or how you get from point A to B.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Problems to Try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Try 12-3 Practice Problems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1203325" y="4922838"/>
            <a:ext cx="6937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3200"/>
              <a:t>N</a:t>
            </a:r>
            <a:r>
              <a:rPr lang="en-US" sz="4000" baseline="-25000"/>
              <a:t>2</a:t>
            </a:r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1965325" y="4922838"/>
            <a:ext cx="8778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3200"/>
              <a:t>2O</a:t>
            </a:r>
            <a:r>
              <a:rPr lang="en-US" sz="4000" baseline="-25000"/>
              <a:t>2</a:t>
            </a: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3336925" y="1265238"/>
            <a:ext cx="6746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3200"/>
              <a:t>O</a:t>
            </a:r>
            <a:r>
              <a:rPr lang="en-US" sz="4000" baseline="-25000"/>
              <a:t>2</a:t>
            </a: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4098925" y="1265238"/>
            <a:ext cx="1012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3200"/>
              <a:t>NO</a:t>
            </a:r>
            <a:r>
              <a:rPr lang="en-US" sz="4000" baseline="-25000"/>
              <a:t>2</a:t>
            </a:r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7451725" y="4465638"/>
            <a:ext cx="10541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3200"/>
              <a:t>68 kJ</a:t>
            </a:r>
          </a:p>
        </p:txBody>
      </p:sp>
      <p:sp>
        <p:nvSpPr>
          <p:cNvPr id="98311" name="Line 7"/>
          <p:cNvSpPr>
            <a:spLocks noChangeShapeType="1"/>
          </p:cNvSpPr>
          <p:nvPr/>
        </p:nvSpPr>
        <p:spPr bwMode="auto">
          <a:xfrm>
            <a:off x="1219200" y="5486400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12" name="Line 8"/>
          <p:cNvSpPr>
            <a:spLocks noChangeShapeType="1"/>
          </p:cNvSpPr>
          <p:nvPr/>
        </p:nvSpPr>
        <p:spPr bwMode="auto">
          <a:xfrm>
            <a:off x="7391400" y="39624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13" name="Rectangle 9"/>
          <p:cNvSpPr>
            <a:spLocks noChangeArrowheads="1"/>
          </p:cNvSpPr>
          <p:nvPr/>
        </p:nvSpPr>
        <p:spPr bwMode="auto">
          <a:xfrm>
            <a:off x="6080125" y="3246438"/>
            <a:ext cx="1012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3200"/>
              <a:t>NO</a:t>
            </a:r>
            <a:r>
              <a:rPr lang="en-US" sz="4000" baseline="-25000"/>
              <a:t>2</a:t>
            </a:r>
          </a:p>
        </p:txBody>
      </p:sp>
      <p:sp>
        <p:nvSpPr>
          <p:cNvPr id="98314" name="Line 10"/>
          <p:cNvSpPr>
            <a:spLocks noChangeShapeType="1"/>
          </p:cNvSpPr>
          <p:nvPr/>
        </p:nvSpPr>
        <p:spPr bwMode="auto">
          <a:xfrm>
            <a:off x="5486400" y="3886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15" name="Line 11"/>
          <p:cNvSpPr>
            <a:spLocks noChangeShapeType="1"/>
          </p:cNvSpPr>
          <p:nvPr/>
        </p:nvSpPr>
        <p:spPr bwMode="auto">
          <a:xfrm>
            <a:off x="3505200" y="1828800"/>
            <a:ext cx="0" cy="36576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stealth" w="med" len="lg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16" name="Line 12"/>
          <p:cNvSpPr>
            <a:spLocks noChangeShapeType="1"/>
          </p:cNvSpPr>
          <p:nvPr/>
        </p:nvSpPr>
        <p:spPr bwMode="auto">
          <a:xfrm>
            <a:off x="3429000" y="18288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17" name="Rectangle 13"/>
          <p:cNvSpPr>
            <a:spLocks noChangeArrowheads="1"/>
          </p:cNvSpPr>
          <p:nvPr/>
        </p:nvSpPr>
        <p:spPr bwMode="auto">
          <a:xfrm>
            <a:off x="2193925" y="3170238"/>
            <a:ext cx="12573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tx2"/>
                </a:solidFill>
              </a:rPr>
              <a:t>180 kJ</a:t>
            </a:r>
          </a:p>
        </p:txBody>
      </p:sp>
      <p:sp>
        <p:nvSpPr>
          <p:cNvPr id="98318" name="Line 14"/>
          <p:cNvSpPr>
            <a:spLocks noChangeShapeType="1"/>
          </p:cNvSpPr>
          <p:nvPr/>
        </p:nvSpPr>
        <p:spPr bwMode="auto">
          <a:xfrm>
            <a:off x="5486400" y="1905000"/>
            <a:ext cx="0" cy="19812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stealth" w="med" len="lg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19" name="Rectangle 15"/>
          <p:cNvSpPr>
            <a:spLocks noChangeArrowheads="1"/>
          </p:cNvSpPr>
          <p:nvPr/>
        </p:nvSpPr>
        <p:spPr bwMode="auto">
          <a:xfrm>
            <a:off x="5622925" y="2484438"/>
            <a:ext cx="13922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tx2"/>
                </a:solidFill>
              </a:rPr>
              <a:t>-112 kJ</a:t>
            </a:r>
          </a:p>
        </p:txBody>
      </p:sp>
      <p:sp>
        <p:nvSpPr>
          <p:cNvPr id="98320" name="Line 16"/>
          <p:cNvSpPr>
            <a:spLocks noChangeShapeType="1"/>
          </p:cNvSpPr>
          <p:nvPr/>
        </p:nvSpPr>
        <p:spPr bwMode="auto">
          <a:xfrm>
            <a:off x="1143000" y="533400"/>
            <a:ext cx="0" cy="5867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321" name="Rectangle 17"/>
          <p:cNvSpPr>
            <a:spLocks noChangeArrowheads="1"/>
          </p:cNvSpPr>
          <p:nvPr/>
        </p:nvSpPr>
        <p:spPr bwMode="auto">
          <a:xfrm rot="-5400000">
            <a:off x="211138" y="3168650"/>
            <a:ext cx="12557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r>
              <a:rPr lang="en-US" sz="3200"/>
              <a:t>H (kJ)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1600"/>
              <a:t>Collegeboard. (2007-2008). Professional Development workshop materials: Special focus thermochemistry. http://apcentral.collegeboard.com/apc/public/repository/5886-3_Chemistry_pp.ii-88.pdf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121025" y="141288"/>
            <a:ext cx="2917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en-US" sz="2800"/>
              <a:t>Thermodynamics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52400" y="838200"/>
            <a:ext cx="883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/>
              <a:t>State functions</a:t>
            </a:r>
            <a:r>
              <a:rPr lang="en-US" altLang="en-US"/>
              <a:t> are properties that are determined by the state of the system, regardless of how that condition was achieved.</a:t>
            </a:r>
            <a:endParaRPr lang="en-US" altLang="en-US" b="1" i="1"/>
          </a:p>
        </p:txBody>
      </p:sp>
      <p:pic>
        <p:nvPicPr>
          <p:cNvPr id="24581" name="Picture 5" descr="C:\Chang Powerpoint\Figures\cng7ch06\cha56011_0609.jpeg"/>
          <p:cNvPicPr>
            <a:picLocks noChangeAspect="1" noChangeArrowheads="1"/>
          </p:cNvPicPr>
          <p:nvPr/>
        </p:nvPicPr>
        <p:blipFill>
          <a:blip r:embed="rId2"/>
          <a:srcRect l="3334" b="16853"/>
          <a:stretch>
            <a:fillRect/>
          </a:stretch>
        </p:blipFill>
        <p:spPr bwMode="auto">
          <a:xfrm>
            <a:off x="152400" y="2379663"/>
            <a:ext cx="5303838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60325" y="5213350"/>
            <a:ext cx="55022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altLang="en-US"/>
              <a:t>Potential energy of </a:t>
            </a:r>
            <a:r>
              <a:rPr lang="en-US" altLang="en-US">
                <a:solidFill>
                  <a:schemeClr val="accent2"/>
                </a:solidFill>
              </a:rPr>
              <a:t>hiker 1</a:t>
            </a:r>
            <a:r>
              <a:rPr lang="en-US" altLang="en-US"/>
              <a:t> and </a:t>
            </a:r>
            <a:r>
              <a:rPr lang="en-US" altLang="en-US">
                <a:solidFill>
                  <a:srgbClr val="FF0000"/>
                </a:solidFill>
              </a:rPr>
              <a:t>hiker 2</a:t>
            </a:r>
            <a:r>
              <a:rPr lang="en-US" altLang="en-US"/>
              <a:t> is the same even though they took different paths.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676400" y="1676400"/>
            <a:ext cx="111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/>
              <a:t>energy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2581275" y="1676400"/>
            <a:ext cx="4505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/>
              <a:t>, pressure, volume, temperature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8531225" y="638492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en-US" sz="2000"/>
              <a:t>6.7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autoUpdateAnimBg="0"/>
      <p:bldP spid="24583" grpId="0" autoUpdateAnimBg="0"/>
      <p:bldP spid="2458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Energy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While the total internal energy of a system (</a:t>
            </a:r>
            <a:r>
              <a:rPr lang="en-US" i="1" smtClean="0"/>
              <a:t>E</a:t>
            </a:r>
            <a:r>
              <a:rPr lang="en-US" smtClean="0"/>
              <a:t>) cannot be determined, changes in internal energy (</a:t>
            </a:r>
            <a:r>
              <a:rPr lang="en-US" i="1" smtClean="0"/>
              <a:t>E</a:t>
            </a:r>
            <a:r>
              <a:rPr lang="en-US" smtClean="0"/>
              <a:t>) can be determined. </a:t>
            </a:r>
          </a:p>
          <a:p>
            <a:pPr eaLnBrk="1" hangingPunct="1"/>
            <a:r>
              <a:rPr lang="en-US" smtClean="0"/>
              <a:t>The change in internal energy will be the amount of energy exchanged between a system and its surroundings during a physical or chemical change.</a:t>
            </a:r>
          </a:p>
          <a:p>
            <a:pPr lvl="1" eaLnBrk="1" hangingPunct="1">
              <a:buFontTx/>
              <a:buNone/>
            </a:pPr>
            <a:r>
              <a:rPr lang="en-US" i="1" smtClean="0"/>
              <a:t>			</a:t>
            </a:r>
            <a:r>
              <a:rPr lang="el-GR" i="1" smtClean="0">
                <a:ea typeface="Times New Roman" charset="0"/>
                <a:cs typeface="Times New Roman" charset="0"/>
              </a:rPr>
              <a:t>Δ</a:t>
            </a:r>
            <a:r>
              <a:rPr lang="en-US" i="1" smtClean="0">
                <a:ea typeface="Times New Roman" charset="0"/>
                <a:cs typeface="Times New Roman" charset="0"/>
              </a:rPr>
              <a:t> </a:t>
            </a:r>
            <a:r>
              <a:rPr lang="en-US" i="1" smtClean="0"/>
              <a:t>E  </a:t>
            </a:r>
            <a:r>
              <a:rPr lang="en-US" smtClean="0"/>
              <a:t>=  </a:t>
            </a:r>
            <a:r>
              <a:rPr lang="en-US" i="1" smtClean="0"/>
              <a:t>E </a:t>
            </a:r>
            <a:r>
              <a:rPr lang="en-US" baseline="-25000" smtClean="0"/>
              <a:t>final</a:t>
            </a:r>
            <a:r>
              <a:rPr lang="en-US" smtClean="0"/>
              <a:t>  -  </a:t>
            </a:r>
            <a:r>
              <a:rPr lang="en-US" i="1" smtClean="0"/>
              <a:t>E </a:t>
            </a:r>
            <a:r>
              <a:rPr lang="en-US" baseline="-25000" smtClean="0"/>
              <a:t>initial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1579656809</TotalTime>
  <Pages>29</Pages>
  <Words>4181</Words>
  <Application>Microsoft Macintosh PowerPoint</Application>
  <PresentationFormat>On-screen Show (4:3)</PresentationFormat>
  <Paragraphs>506</Paragraphs>
  <Slides>72</Slides>
  <Notes>24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72</vt:i4>
      </vt:variant>
    </vt:vector>
  </HeadingPairs>
  <TitlesOfParts>
    <vt:vector size="76" baseType="lpstr">
      <vt:lpstr>Office Theme</vt:lpstr>
      <vt:lpstr>Equation</vt:lpstr>
      <vt:lpstr>Clip</vt:lpstr>
      <vt:lpstr>Microsoft Clip Gallery</vt:lpstr>
      <vt:lpstr>Chapter 5</vt:lpstr>
      <vt:lpstr>Definition</vt:lpstr>
      <vt:lpstr>Chemical Reactions</vt:lpstr>
      <vt:lpstr>Making Bonds</vt:lpstr>
      <vt:lpstr>Bond Energy</vt:lpstr>
      <vt:lpstr>Overall Reaction Energy</vt:lpstr>
      <vt:lpstr>Energy is...</vt:lpstr>
      <vt:lpstr>Slide 8</vt:lpstr>
      <vt:lpstr>Energy</vt:lpstr>
      <vt:lpstr>Definitions</vt:lpstr>
      <vt:lpstr>System vs Surroundings</vt:lpstr>
      <vt:lpstr>Heat</vt:lpstr>
      <vt:lpstr>Definition of Heat</vt:lpstr>
      <vt:lpstr>Definition of Temperature</vt:lpstr>
      <vt:lpstr>Slide 15</vt:lpstr>
      <vt:lpstr>Heat vs Temperature</vt:lpstr>
      <vt:lpstr>Exo vs Endo</vt:lpstr>
      <vt:lpstr>Slide 18</vt:lpstr>
      <vt:lpstr>Slide 19</vt:lpstr>
      <vt:lpstr>Three Parts</vt:lpstr>
      <vt:lpstr>Slide 21</vt:lpstr>
      <vt:lpstr>Slide 22</vt:lpstr>
      <vt:lpstr>Same rules for heat and work</vt:lpstr>
      <vt:lpstr>First Law of Thermodynamics</vt:lpstr>
      <vt:lpstr>Slide 25</vt:lpstr>
      <vt:lpstr>Slide 26</vt:lpstr>
      <vt:lpstr>Conservation of Energy</vt:lpstr>
      <vt:lpstr>Metric Units</vt:lpstr>
      <vt:lpstr>Heat and Work</vt:lpstr>
      <vt:lpstr>Practice Problem</vt:lpstr>
      <vt:lpstr>Answer</vt:lpstr>
      <vt:lpstr>Practice Problem</vt:lpstr>
      <vt:lpstr>Answer</vt:lpstr>
      <vt:lpstr>What is work?</vt:lpstr>
      <vt:lpstr>Pressure and Volume Work</vt:lpstr>
      <vt:lpstr>Work needs a sign</vt:lpstr>
      <vt:lpstr>Example</vt:lpstr>
      <vt:lpstr>Compressing and Expanding Gases</vt:lpstr>
      <vt:lpstr>Clarification Info</vt:lpstr>
      <vt:lpstr>Examples</vt:lpstr>
      <vt:lpstr>Enthalpy</vt:lpstr>
      <vt:lpstr>Slide 42</vt:lpstr>
      <vt:lpstr>DH = DE + PDV </vt:lpstr>
      <vt:lpstr>Examples of Enthapy Changes</vt:lpstr>
      <vt:lpstr>3 Methods</vt:lpstr>
      <vt:lpstr>Heat of Reaction</vt:lpstr>
      <vt:lpstr>Standard Enthalpy of Formation</vt:lpstr>
      <vt:lpstr>Slide 48</vt:lpstr>
      <vt:lpstr>Slide 49</vt:lpstr>
      <vt:lpstr>ΔH°formation</vt:lpstr>
      <vt:lpstr>Standard Enthalpies of Formation</vt:lpstr>
      <vt:lpstr>Equation Practice</vt:lpstr>
      <vt:lpstr>Practice Answer</vt:lpstr>
      <vt:lpstr>Slide 54</vt:lpstr>
      <vt:lpstr>Since we can manipulate the equations</vt:lpstr>
      <vt:lpstr>Hess’s Law</vt:lpstr>
      <vt:lpstr>Hess’ Law</vt:lpstr>
      <vt:lpstr>Enthalpy</vt:lpstr>
      <vt:lpstr>Slide 59</vt:lpstr>
      <vt:lpstr>Slide 60</vt:lpstr>
      <vt:lpstr>For the oxidation of sulfur dioxide gas</vt:lpstr>
      <vt:lpstr>Sign Change of ΔH</vt:lpstr>
      <vt:lpstr>Tips for Hess’s Law Problems</vt:lpstr>
      <vt:lpstr>Slide 64</vt:lpstr>
      <vt:lpstr>Example</vt:lpstr>
      <vt:lpstr>Example</vt:lpstr>
      <vt:lpstr>Hess’s Law Example</vt:lpstr>
      <vt:lpstr>Example</vt:lpstr>
      <vt:lpstr>Slide 69</vt:lpstr>
      <vt:lpstr>Problems to Try</vt:lpstr>
      <vt:lpstr>Slide 71</vt:lpstr>
      <vt:lpstr>Slide 72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</dc:title>
  <dc:subject/>
  <dc:creator/>
  <cp:keywords/>
  <dc:description/>
  <cp:lastModifiedBy>Howard County Administrator</cp:lastModifiedBy>
  <cp:revision>137</cp:revision>
  <cp:lastPrinted>1601-01-01T00:00:00Z</cp:lastPrinted>
  <dcterms:created xsi:type="dcterms:W3CDTF">2011-09-23T00:17:16Z</dcterms:created>
  <dcterms:modified xsi:type="dcterms:W3CDTF">2011-09-25T20:10:00Z</dcterms:modified>
</cp:coreProperties>
</file>