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270" r:id="rId3"/>
    <p:sldId id="329" r:id="rId4"/>
    <p:sldId id="330" r:id="rId5"/>
    <p:sldId id="331" r:id="rId6"/>
    <p:sldId id="328" r:id="rId7"/>
    <p:sldId id="339" r:id="rId8"/>
    <p:sldId id="319" r:id="rId9"/>
    <p:sldId id="340" r:id="rId10"/>
    <p:sldId id="341" r:id="rId11"/>
    <p:sldId id="324" r:id="rId12"/>
    <p:sldId id="272" r:id="rId13"/>
    <p:sldId id="337" r:id="rId14"/>
    <p:sldId id="292" r:id="rId15"/>
    <p:sldId id="338" r:id="rId16"/>
    <p:sldId id="316" r:id="rId17"/>
    <p:sldId id="322" r:id="rId18"/>
    <p:sldId id="332" r:id="rId19"/>
    <p:sldId id="333" r:id="rId20"/>
    <p:sldId id="334" r:id="rId21"/>
    <p:sldId id="335" r:id="rId22"/>
    <p:sldId id="321" r:id="rId23"/>
    <p:sldId id="336" r:id="rId24"/>
    <p:sldId id="317" r:id="rId25"/>
    <p:sldId id="271" r:id="rId26"/>
    <p:sldId id="342" r:id="rId27"/>
    <p:sldId id="343" r:id="rId28"/>
    <p:sldId id="327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5" r:id="rId39"/>
    <p:sldId id="353" r:id="rId40"/>
    <p:sldId id="354" r:id="rId41"/>
    <p:sldId id="356" r:id="rId42"/>
    <p:sldId id="357" r:id="rId43"/>
    <p:sldId id="358" r:id="rId44"/>
    <p:sldId id="359" r:id="rId45"/>
    <p:sldId id="360" r:id="rId46"/>
    <p:sldId id="273" r:id="rId47"/>
    <p:sldId id="274" r:id="rId48"/>
    <p:sldId id="326" r:id="rId49"/>
    <p:sldId id="301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D5F19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3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FDD6AC08-9528-0642-93DD-07EC11415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022627D6-818D-A14E-BE71-649D2E261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8E6BC-9849-154A-9D50-5293E2726DC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A0B001-5181-7340-94A7-04F8869B8382}" type="slidenum">
              <a:rPr lang="en-US"/>
              <a:pPr/>
              <a:t>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F29B4-5CC0-FE42-9532-811CB9BE8C3D}" type="slidenum">
              <a:rPr lang="en-US"/>
              <a:pPr/>
              <a:t>12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70570-AF4D-7845-AA95-8810D1617648}" type="slidenum">
              <a:rPr lang="en-US"/>
              <a:pPr/>
              <a:t>25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2627D6-818D-A14E-BE71-649D2E261F0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E5EEC-E6A5-BB40-8797-98D06700895C}" type="slidenum">
              <a:rPr lang="en-US"/>
              <a:pPr/>
              <a:t>46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847FE-6CA1-2042-BBC1-F795909A081D}" type="slidenum">
              <a:rPr lang="en-US"/>
              <a:pPr/>
              <a:t>47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C95D-473A-9946-AA71-BC4845FE9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E6F8-58D1-8341-BCF7-B40A66E69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7BC9-8523-D14F-97B0-D48314C04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1B73C-A55E-9A4F-9E81-3B2E53E6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FE1-4889-A64B-B042-896589133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A06E-F682-A247-A002-1631DE8F8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D2B9-8C98-6E42-BE16-42910BE7D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3554-B9D1-E047-A788-B4B644B69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22C9-83BE-8F49-8FBC-38FD60719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CCBBA-7BF1-2E4B-8680-3BCDE7B55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2F700-1EE8-834A-830C-7CC1B49A2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6467FB-F3D0-494C-BF93-FB5E83FB9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762000"/>
          </a:xfrm>
        </p:spPr>
        <p:txBody>
          <a:bodyPr/>
          <a:lstStyle/>
          <a:p>
            <a:pPr eaLnBrk="1" hangingPunct="1"/>
            <a:r>
              <a:rPr lang="en-US"/>
              <a:t>Chapter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err="1" smtClean="0">
                <a:ea typeface="+mn-ea"/>
                <a:cs typeface="+mn-cs"/>
              </a:rPr>
              <a:t>Calorimetry</a:t>
            </a:r>
            <a:endParaRPr lang="en-US" b="1" dirty="0" smtClean="0">
              <a:ea typeface="+mn-ea"/>
              <a:cs typeface="+mn-cs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200" b="1" dirty="0">
                <a:ea typeface="+mn-ea"/>
                <a:cs typeface="+mn-cs"/>
              </a:rPr>
              <a:t>(rev. </a:t>
            </a:r>
            <a:r>
              <a:rPr lang="en-US" sz="1200" b="1" dirty="0" smtClean="0">
                <a:ea typeface="+mn-ea"/>
                <a:cs typeface="+mn-cs"/>
              </a:rPr>
              <a:t>0911)</a:t>
            </a:r>
            <a:endParaRPr lang="en-US" sz="1200" b="1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amount of heat that an object gains or loses is directly proportional to the change 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temperature.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remember   </a:t>
            </a:r>
            <a:r>
              <a:rPr lang="en-US" dirty="0" err="1" smtClean="0"/>
              <a:t>q</a:t>
            </a:r>
            <a:r>
              <a:rPr lang="en-US" dirty="0" smtClean="0"/>
              <a:t> = </a:t>
            </a:r>
            <a:r>
              <a:rPr lang="en-US" dirty="0" err="1" smtClean="0"/>
              <a:t>mcΔT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q</a:t>
            </a:r>
            <a:r>
              <a:rPr lang="en-US" dirty="0" smtClean="0"/>
              <a:t> and T are directly proportional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6850" y="304800"/>
            <a:ext cx="8947150" cy="1368425"/>
            <a:chOff x="124" y="1874"/>
            <a:chExt cx="5636" cy="862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607" y="2066"/>
              <a:ext cx="515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en-US">
                  <a:solidFill>
                    <a:schemeClr val="accent2"/>
                  </a:solidFill>
                </a:rPr>
                <a:t>How much heat is given off when an 869 g iron bar cools from 94</a:t>
              </a:r>
              <a:r>
                <a:rPr lang="en-US" altLang="en-US" baseline="30000">
                  <a:solidFill>
                    <a:schemeClr val="accent2"/>
                  </a:solidFill>
                </a:rPr>
                <a:t>0</a:t>
              </a:r>
              <a:r>
                <a:rPr lang="en-US" altLang="en-US">
                  <a:solidFill>
                    <a:schemeClr val="accent2"/>
                  </a:solidFill>
                </a:rPr>
                <a:t>C to 5</a:t>
              </a:r>
              <a:r>
                <a:rPr lang="en-US" altLang="en-US" baseline="30000">
                  <a:solidFill>
                    <a:schemeClr val="accent2"/>
                  </a:solidFill>
                </a:rPr>
                <a:t>0</a:t>
              </a:r>
              <a:r>
                <a:rPr lang="en-US" altLang="en-US">
                  <a:solidFill>
                    <a:schemeClr val="accent2"/>
                  </a:solidFill>
                </a:rPr>
                <a:t>C?</a:t>
              </a:r>
            </a:p>
          </p:txBody>
        </p:sp>
        <p:graphicFrame>
          <p:nvGraphicFramePr>
            <p:cNvPr id="13316" name="Object 4"/>
            <p:cNvGraphicFramePr>
              <a:graphicFrameLocks noChangeAspect="1"/>
            </p:cNvGraphicFramePr>
            <p:nvPr/>
          </p:nvGraphicFramePr>
          <p:xfrm>
            <a:off x="124" y="1874"/>
            <a:ext cx="452" cy="862"/>
          </p:xfrm>
          <a:graphic>
            <a:graphicData uri="http://schemas.openxmlformats.org/presentationml/2006/ole">
              <p:oleObj spid="_x0000_s132098" name="Clip" r:id="rId3" imgW="856440" imgH="1637640" progId="MS_ClipArt_Gallery.2">
                <p:embed/>
              </p:oleObj>
            </a:graphicData>
          </a:graphic>
        </p:graphicFrame>
      </p:grp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3294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 dirty="0" err="1" smtClean="0"/>
              <a:t>s</a:t>
            </a:r>
            <a:r>
              <a:rPr lang="en-US" altLang="en-US" dirty="0" smtClean="0"/>
              <a:t> </a:t>
            </a:r>
            <a:r>
              <a:rPr lang="en-US" altLang="en-US" dirty="0"/>
              <a:t>of Fe = 0.444 J/</a:t>
            </a:r>
            <a:r>
              <a:rPr lang="en-US" altLang="en-US" dirty="0" err="1"/>
              <a:t>g</a:t>
            </a:r>
            <a:r>
              <a:rPr lang="en-US" altLang="en-US" dirty="0"/>
              <a:t> </a:t>
            </a:r>
            <a:r>
              <a:rPr lang="en-US" altLang="en-US" sz="1800" dirty="0">
                <a:ea typeface="Arial" charset="0"/>
                <a:cs typeface="Arial" charset="0"/>
              </a:rPr>
              <a:t>•</a:t>
            </a:r>
            <a:r>
              <a:rPr lang="en-US" altLang="en-US" dirty="0">
                <a:ea typeface="Arial" charset="0"/>
                <a:cs typeface="Arial" charset="0"/>
              </a:rPr>
              <a:t> </a:t>
            </a:r>
            <a:r>
              <a:rPr lang="en-US" altLang="en-US" baseline="30000" dirty="0">
                <a:ea typeface="Arial" charset="0"/>
                <a:cs typeface="Arial" charset="0"/>
              </a:rPr>
              <a:t>0</a:t>
            </a:r>
            <a:r>
              <a:rPr lang="en-US" altLang="en-US" dirty="0">
                <a:ea typeface="Arial" charset="0"/>
                <a:cs typeface="Arial" charset="0"/>
              </a:rPr>
              <a:t>C</a:t>
            </a:r>
            <a:endParaRPr lang="en-US" altLang="en-US" i="1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38200" y="2324100"/>
            <a:ext cx="511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  <a:r>
              <a:rPr lang="en-US" altLang="en-US"/>
              <a:t> = </a:t>
            </a:r>
            <a:r>
              <a:rPr lang="en-US" altLang="en-US" i="1"/>
              <a:t>t</a:t>
            </a:r>
            <a:r>
              <a:rPr lang="en-US" altLang="en-US" baseline="-25000"/>
              <a:t>final</a:t>
            </a:r>
            <a:r>
              <a:rPr lang="en-US" altLang="en-US"/>
              <a:t> – </a:t>
            </a:r>
            <a:r>
              <a:rPr lang="en-US" altLang="en-US" i="1"/>
              <a:t>t</a:t>
            </a:r>
            <a:r>
              <a:rPr lang="en-US" altLang="en-US" baseline="-25000"/>
              <a:t>initial</a:t>
            </a:r>
            <a:r>
              <a:rPr lang="en-US" altLang="en-US"/>
              <a:t> = 5</a:t>
            </a:r>
            <a:r>
              <a:rPr lang="en-US" altLang="en-US" baseline="30000"/>
              <a:t>0</a:t>
            </a:r>
            <a:r>
              <a:rPr lang="en-US" altLang="en-US"/>
              <a:t>C – 94</a:t>
            </a:r>
            <a:r>
              <a:rPr lang="en-US" altLang="en-US" baseline="30000"/>
              <a:t>0</a:t>
            </a:r>
            <a:r>
              <a:rPr lang="en-US" altLang="en-US"/>
              <a:t>C = -89</a:t>
            </a:r>
            <a:r>
              <a:rPr lang="en-US" altLang="en-US" baseline="30000"/>
              <a:t>0</a:t>
            </a:r>
            <a:r>
              <a:rPr lang="en-US" altLang="en-US"/>
              <a:t>C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38200" y="2971800"/>
            <a:ext cx="137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/>
              <a:t> = </a:t>
            </a:r>
            <a:r>
              <a:rPr lang="en-US" altLang="en-US" i="1"/>
              <a:t>ms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133600" y="2984500"/>
            <a:ext cx="452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= 869 g x 0.444 J/g </a:t>
            </a:r>
            <a:r>
              <a:rPr lang="en-US" altLang="en-US" sz="1800">
                <a:ea typeface="Arial" charset="0"/>
                <a:cs typeface="Arial" charset="0"/>
              </a:rPr>
              <a:t>•</a:t>
            </a:r>
            <a:r>
              <a:rPr lang="en-US" altLang="en-US">
                <a:ea typeface="Arial" charset="0"/>
                <a:cs typeface="Arial" charset="0"/>
              </a:rPr>
              <a:t> </a:t>
            </a:r>
            <a:r>
              <a:rPr lang="en-US" altLang="en-US" baseline="30000">
                <a:ea typeface="Arial" charset="0"/>
                <a:cs typeface="Arial" charset="0"/>
              </a:rPr>
              <a:t>0</a:t>
            </a:r>
            <a:r>
              <a:rPr lang="en-US" altLang="en-US">
                <a:ea typeface="Arial" charset="0"/>
                <a:cs typeface="Arial" charset="0"/>
              </a:rPr>
              <a:t>C x –89</a:t>
            </a:r>
            <a:r>
              <a:rPr lang="en-US" altLang="en-US" baseline="30000">
                <a:ea typeface="Arial" charset="0"/>
                <a:cs typeface="Arial" charset="0"/>
              </a:rPr>
              <a:t>0</a:t>
            </a:r>
            <a:r>
              <a:rPr lang="en-US" altLang="en-US"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29400" y="2984500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= -34,000 J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048000" y="3048000"/>
            <a:ext cx="22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4584700" y="3073400"/>
            <a:ext cx="22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156200" y="3035300"/>
            <a:ext cx="22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6324600" y="3035300"/>
            <a:ext cx="22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6.4</a:t>
            </a:r>
          </a:p>
        </p:txBody>
      </p:sp>
      <p:pic>
        <p:nvPicPr>
          <p:cNvPr id="13328" name="Picture 16" descr="C:\Chang Powerpoint\Figures\cng7ch06\cha56011_ma0607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" y="3632200"/>
            <a:ext cx="1901825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3" grpId="0" animBg="1"/>
      <p:bldP spid="13324" grpId="0" animBg="1"/>
      <p:bldP spid="13325" grpId="0" animBg="1"/>
      <p:bldP spid="133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Try this Problem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specific heat of graphite is 0.71 J/</a:t>
            </a:r>
            <a:r>
              <a:rPr lang="en-US" dirty="0" err="1"/>
              <a:t>gºC</a:t>
            </a:r>
            <a:r>
              <a:rPr lang="en-US" dirty="0"/>
              <a:t>. </a:t>
            </a:r>
          </a:p>
          <a:p>
            <a:pPr eaLnBrk="1" hangingPunct="1"/>
            <a:r>
              <a:rPr lang="en-US" dirty="0"/>
              <a:t>Calculate the energy needed to raise the temperature of 75 kg of graphite from 294 K to 348 K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q</a:t>
            </a:r>
            <a:r>
              <a:rPr lang="en-US" dirty="0" smtClean="0"/>
              <a:t> = </a:t>
            </a:r>
            <a:r>
              <a:rPr lang="en-US" dirty="0" err="1" smtClean="0"/>
              <a:t>mcΔT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348 K - 294 K= </a:t>
            </a:r>
          </a:p>
          <a:p>
            <a:pPr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q</a:t>
            </a:r>
            <a:r>
              <a:rPr lang="en-US" dirty="0" smtClean="0"/>
              <a:t> = (</a:t>
            </a:r>
            <a:r>
              <a:rPr lang="en-US" dirty="0" smtClean="0"/>
              <a:t>75 kg</a:t>
            </a:r>
            <a:r>
              <a:rPr lang="en-US" dirty="0" smtClean="0"/>
              <a:t> ) (1000g/kg) (0.71 </a:t>
            </a:r>
            <a:r>
              <a:rPr lang="en-US" dirty="0" smtClean="0"/>
              <a:t>J/</a:t>
            </a:r>
            <a:r>
              <a:rPr lang="en-US" dirty="0" smtClean="0"/>
              <a:t>gºC)(54 ºC)</a:t>
            </a:r>
          </a:p>
          <a:p>
            <a:pPr eaLnBrk="1" hangingPunct="1">
              <a:buNone/>
            </a:pPr>
            <a:r>
              <a:rPr lang="en-US" dirty="0" err="1" smtClean="0"/>
              <a:t>q</a:t>
            </a:r>
            <a:r>
              <a:rPr lang="en-US" dirty="0" smtClean="0"/>
              <a:t> = 2875500 J   or  2875.5 kJ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Extra Problem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 46.2 g sample of copper is heated to 95.4ºC and then placed in a calorimeter containing 75.0 g of water at 19.6ºC. The final temperature of both the water and the copper is 21.8ºC. </a:t>
            </a:r>
          </a:p>
          <a:p>
            <a:pPr eaLnBrk="1" hangingPunct="1"/>
            <a:r>
              <a:rPr lang="en-US"/>
              <a:t>What is the specific heat of copper?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q</a:t>
            </a:r>
            <a:r>
              <a:rPr lang="en-US" baseline="-25000" dirty="0" err="1" smtClean="0"/>
              <a:t>cu</a:t>
            </a:r>
            <a:r>
              <a:rPr lang="en-US" dirty="0" smtClean="0"/>
              <a:t> = </a:t>
            </a:r>
            <a:r>
              <a:rPr lang="en-US" dirty="0" err="1" smtClean="0"/>
              <a:t>mcΔT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q</a:t>
            </a:r>
            <a:r>
              <a:rPr lang="en-US" baseline="-25000" dirty="0" smtClean="0"/>
              <a:t>h2o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mcΔT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mcΔT</a:t>
            </a:r>
            <a:r>
              <a:rPr lang="en-US" dirty="0" smtClean="0"/>
              <a:t>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cu</a:t>
            </a:r>
            <a:r>
              <a:rPr lang="en-US" dirty="0" smtClean="0"/>
              <a:t> = </a:t>
            </a:r>
            <a:r>
              <a:rPr lang="en-US" dirty="0" smtClean="0"/>
              <a:t>q</a:t>
            </a:r>
            <a:r>
              <a:rPr lang="en-US" baseline="-25000" dirty="0" smtClean="0"/>
              <a:t>h2o</a:t>
            </a:r>
            <a:r>
              <a:rPr lang="en-US" dirty="0" smtClean="0"/>
              <a:t> = </a:t>
            </a:r>
            <a:r>
              <a:rPr lang="en-US" dirty="0" err="1" smtClean="0"/>
              <a:t>mcΔT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(46.2 </a:t>
            </a:r>
            <a:r>
              <a:rPr lang="en-US" dirty="0" err="1" smtClean="0"/>
              <a:t>g</a:t>
            </a:r>
            <a:r>
              <a:rPr lang="en-US" dirty="0" smtClean="0"/>
              <a:t>)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cu</a:t>
            </a:r>
            <a:r>
              <a:rPr lang="en-US" baseline="-25000" dirty="0" smtClean="0"/>
              <a:t> </a:t>
            </a:r>
            <a:r>
              <a:rPr lang="en-US" dirty="0" smtClean="0"/>
              <a:t>(73.6 °C) = (75 </a:t>
            </a:r>
            <a:r>
              <a:rPr lang="en-US" dirty="0" err="1" smtClean="0"/>
              <a:t>g</a:t>
            </a:r>
            <a:r>
              <a:rPr lang="en-US" dirty="0" smtClean="0"/>
              <a:t>) (4.184 J/</a:t>
            </a:r>
            <a:r>
              <a:rPr lang="en-US" dirty="0" err="1" smtClean="0"/>
              <a:t>g</a:t>
            </a:r>
            <a:r>
              <a:rPr lang="en-US" dirty="0" err="1" smtClean="0"/>
              <a:t>°C</a:t>
            </a:r>
            <a:r>
              <a:rPr lang="en-US" dirty="0" smtClean="0"/>
              <a:t>)</a:t>
            </a:r>
            <a:r>
              <a:rPr lang="en-US" dirty="0" smtClean="0"/>
              <a:t> (2.2</a:t>
            </a:r>
            <a:r>
              <a:rPr lang="en-US" dirty="0" smtClean="0"/>
              <a:t>°C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cu</a:t>
            </a:r>
            <a:r>
              <a:rPr lang="en-US" baseline="-25000" dirty="0" smtClean="0"/>
              <a:t> </a:t>
            </a:r>
            <a:r>
              <a:rPr lang="en-US" dirty="0" smtClean="0"/>
              <a:t> = 0.20 </a:t>
            </a:r>
            <a:r>
              <a:rPr lang="en-US" dirty="0" smtClean="0"/>
              <a:t>J/</a:t>
            </a:r>
            <a:r>
              <a:rPr lang="en-US" dirty="0" err="1" smtClean="0"/>
              <a:t>g°C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1311275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Summary of Definitions</a:t>
            </a:r>
            <a:r>
              <a:rPr lang="en-US" sz="4000" b="1" dirty="0" smtClean="0"/>
              <a:t>:</a:t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i="1" dirty="0"/>
              <a:t>Heat capacity</a:t>
            </a:r>
            <a:r>
              <a:rPr lang="en-US" sz="2800" b="1" dirty="0"/>
              <a:t> </a:t>
            </a:r>
            <a:r>
              <a:rPr lang="en-US" sz="2800" dirty="0"/>
              <a:t>is the amount of energy required to raise the temperature of an object 1 </a:t>
            </a:r>
            <a:r>
              <a:rPr lang="en-US" sz="2800" dirty="0" err="1"/>
              <a:t>kelvin</a:t>
            </a:r>
            <a:r>
              <a:rPr lang="en-US" sz="2800" dirty="0"/>
              <a:t> or 1 °C.</a:t>
            </a:r>
            <a:br>
              <a:rPr lang="en-US" sz="2800" dirty="0"/>
            </a:br>
            <a:endParaRPr lang="en-US" sz="2800" dirty="0"/>
          </a:p>
          <a:p>
            <a:pPr eaLnBrk="1" hangingPunct="1"/>
            <a:r>
              <a:rPr lang="en-US" sz="2800" b="1" i="1" dirty="0"/>
              <a:t>Specific heat capacity</a:t>
            </a:r>
            <a:r>
              <a:rPr lang="en-US" sz="2800" dirty="0"/>
              <a:t> is the heat capacity of </a:t>
            </a:r>
          </a:p>
          <a:p>
            <a:pPr eaLnBrk="1" hangingPunct="1">
              <a:buFont typeface="Monotype Sorts" charset="2"/>
              <a:buNone/>
            </a:pPr>
            <a:r>
              <a:rPr lang="en-US" sz="2800" dirty="0"/>
              <a:t>	</a:t>
            </a:r>
            <a:r>
              <a:rPr lang="en-US" sz="2800" i="1" dirty="0"/>
              <a:t>1 gram </a:t>
            </a:r>
            <a:r>
              <a:rPr lang="en-US" sz="2800" dirty="0"/>
              <a:t>of a substance.</a:t>
            </a:r>
            <a:br>
              <a:rPr lang="en-US" sz="2800" dirty="0"/>
            </a:br>
            <a:endParaRPr lang="en-US" sz="2800" dirty="0"/>
          </a:p>
          <a:p>
            <a:pPr eaLnBrk="1" hangingPunct="1"/>
            <a:r>
              <a:rPr lang="en-US" sz="2800" b="1" i="1" dirty="0"/>
              <a:t>Molar heat capacity</a:t>
            </a:r>
            <a:r>
              <a:rPr lang="en-US" sz="2800" dirty="0"/>
              <a:t> is the heat capacity of	</a:t>
            </a:r>
          </a:p>
          <a:p>
            <a:pPr eaLnBrk="1" hangingPunct="1">
              <a:buFont typeface="Monotype Sorts" charset="2"/>
              <a:buNone/>
            </a:pPr>
            <a:r>
              <a:rPr lang="en-US" sz="2800" dirty="0"/>
              <a:t>	</a:t>
            </a:r>
            <a:r>
              <a:rPr lang="en-US" sz="2800" i="1" dirty="0"/>
              <a:t>1 mole </a:t>
            </a:r>
            <a:r>
              <a:rPr lang="en-US" sz="2800" dirty="0"/>
              <a:t>of a substance.</a:t>
            </a:r>
          </a:p>
          <a:p>
            <a:pPr eaLnBrk="1" hangingPunct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 b="1" i="1"/>
              <a:t>specific heat</a:t>
            </a:r>
            <a:r>
              <a:rPr lang="en-US" altLang="en-US"/>
              <a:t> (</a:t>
            </a:r>
            <a:r>
              <a:rPr lang="en-US" altLang="en-US" b="1" i="1"/>
              <a:t>s</a:t>
            </a:r>
            <a:r>
              <a:rPr lang="en-US" altLang="en-US"/>
              <a:t>) of a substance is the amount of heat (</a:t>
            </a:r>
            <a:r>
              <a:rPr lang="en-US" altLang="en-US" i="1"/>
              <a:t>q</a:t>
            </a:r>
            <a:r>
              <a:rPr lang="en-US" altLang="en-US"/>
              <a:t>) required to raise the temperature of </a:t>
            </a:r>
            <a:r>
              <a:rPr lang="en-US" altLang="en-US" b="1"/>
              <a:t>one gram</a:t>
            </a:r>
            <a:r>
              <a:rPr lang="en-US" altLang="en-US"/>
              <a:t> of the substance by </a:t>
            </a:r>
            <a:r>
              <a:rPr lang="en-US" altLang="en-US" b="1"/>
              <a:t>one degree</a:t>
            </a:r>
            <a:r>
              <a:rPr lang="en-US" altLang="en-US"/>
              <a:t> Celsius.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63195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 b="1" i="1"/>
              <a:t>heat capacity</a:t>
            </a:r>
            <a:r>
              <a:rPr lang="en-US" altLang="en-US"/>
              <a:t> (</a:t>
            </a:r>
            <a:r>
              <a:rPr lang="en-US" altLang="en-US" b="1" i="1"/>
              <a:t>C</a:t>
            </a:r>
            <a:r>
              <a:rPr lang="en-US" altLang="en-US"/>
              <a:t>) of a substance is the amount of heat (</a:t>
            </a:r>
            <a:r>
              <a:rPr lang="en-US" altLang="en-US" i="1"/>
              <a:t>q</a:t>
            </a:r>
            <a:r>
              <a:rPr lang="en-US" altLang="en-US"/>
              <a:t>) required to raise the temperature of </a:t>
            </a:r>
            <a:r>
              <a:rPr lang="en-US" altLang="en-US" b="1"/>
              <a:t>a given quantity</a:t>
            </a:r>
            <a:r>
              <a:rPr lang="en-US" altLang="en-US"/>
              <a:t> (</a:t>
            </a:r>
            <a:r>
              <a:rPr lang="en-US" altLang="en-US" i="1"/>
              <a:t>m</a:t>
            </a:r>
            <a:r>
              <a:rPr lang="en-US" altLang="en-US"/>
              <a:t>) of the substance by </a:t>
            </a:r>
            <a:r>
              <a:rPr lang="en-US" altLang="en-US" b="1"/>
              <a:t>one degree</a:t>
            </a:r>
            <a:r>
              <a:rPr lang="en-US" altLang="en-US"/>
              <a:t> Celsius.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0" y="29718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i="1"/>
              <a:t>C</a:t>
            </a:r>
            <a:r>
              <a:rPr lang="en-US" altLang="en-US"/>
              <a:t> = </a:t>
            </a:r>
            <a:r>
              <a:rPr lang="en-US" altLang="en-US" i="1"/>
              <a:t>ms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99000" y="37465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u="sng"/>
              <a:t>Heat (</a:t>
            </a:r>
            <a:r>
              <a:rPr lang="en-US" altLang="en-US" i="1" u="sng"/>
              <a:t>q</a:t>
            </a:r>
            <a:r>
              <a:rPr lang="en-US" altLang="en-US" u="sng"/>
              <a:t>) absorbed or released: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180138" y="4356100"/>
            <a:ext cx="1376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/>
              <a:t> = </a:t>
            </a:r>
            <a:r>
              <a:rPr lang="en-US" altLang="en-US" i="1"/>
              <a:t>ms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72213" y="4889500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/>
              <a:t> = </a:t>
            </a:r>
            <a:r>
              <a:rPr lang="en-US" altLang="en-US" i="1"/>
              <a:t>C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832475" y="54229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  <a:r>
              <a:rPr lang="en-US" altLang="en-US"/>
              <a:t> = </a:t>
            </a:r>
            <a:r>
              <a:rPr lang="en-US" altLang="en-US" i="1"/>
              <a:t>t</a:t>
            </a:r>
            <a:r>
              <a:rPr lang="en-US" altLang="en-US" baseline="-25000"/>
              <a:t>final</a:t>
            </a:r>
            <a:r>
              <a:rPr lang="en-US" altLang="en-US"/>
              <a:t> - </a:t>
            </a:r>
            <a:r>
              <a:rPr lang="en-US" altLang="en-US" i="1"/>
              <a:t>t</a:t>
            </a:r>
            <a:r>
              <a:rPr lang="en-US" altLang="en-US" baseline="-25000"/>
              <a:t>initial</a:t>
            </a:r>
            <a:endParaRPr lang="en-US" alt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6.4</a:t>
            </a:r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19400"/>
            <a:ext cx="25082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4" grpId="0" autoUpdateAnimBg="0"/>
      <p:bldP spid="12295" grpId="0" autoUpdateAnimBg="0"/>
      <p:bldP spid="12296" grpId="0" autoUpdateAnimBg="0"/>
      <p:bldP spid="1229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smtClean="0"/>
              <a:t>both </a:t>
            </a:r>
            <a:r>
              <a:rPr lang="en-US" dirty="0" smtClean="0"/>
              <a:t>flasks </a:t>
            </a:r>
            <a:r>
              <a:rPr lang="en-US" dirty="0" smtClean="0"/>
              <a:t>are at </a:t>
            </a:r>
            <a:r>
              <a:rPr lang="en-US" dirty="0" smtClean="0"/>
              <a:t>20.0 °C, </a:t>
            </a:r>
            <a:r>
              <a:rPr lang="en-US" dirty="0" smtClean="0"/>
              <a:t>if 2000.0 joules of energy are applied </a:t>
            </a:r>
            <a:r>
              <a:rPr lang="en-US" dirty="0" smtClean="0"/>
              <a:t>to each flask</a:t>
            </a:r>
            <a:r>
              <a:rPr lang="en-US" dirty="0" smtClean="0"/>
              <a:t>, will each </a:t>
            </a:r>
            <a:r>
              <a:rPr lang="en-US" dirty="0" smtClean="0"/>
              <a:t>flask </a:t>
            </a:r>
            <a:r>
              <a:rPr lang="en-US" dirty="0" smtClean="0"/>
              <a:t>have the same change in temperature?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85800"/>
            <a:ext cx="5651500" cy="15367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 J</a:t>
            </a:r>
            <a:r>
              <a:rPr lang="en-US" dirty="0" smtClean="0"/>
              <a:t> = (</a:t>
            </a:r>
            <a:r>
              <a:rPr lang="en-US" dirty="0" smtClean="0"/>
              <a:t>50.0 g)(T)(4.18 J/</a:t>
            </a:r>
            <a:r>
              <a:rPr lang="en-US" dirty="0" err="1" smtClean="0"/>
              <a:t>g</a:t>
            </a:r>
            <a:r>
              <a:rPr lang="en-US" dirty="0" smtClean="0"/>
              <a:t> ° C) = 9.57</a:t>
            </a:r>
            <a:r>
              <a:rPr lang="en-US" dirty="0" smtClean="0"/>
              <a:t>° C</a:t>
            </a:r>
            <a:endParaRPr lang="en-US" dirty="0" smtClean="0"/>
          </a:p>
          <a:p>
            <a:r>
              <a:rPr lang="en-US" dirty="0" smtClean="0"/>
              <a:t>2000 </a:t>
            </a:r>
            <a:r>
              <a:rPr lang="en-US" dirty="0" smtClean="0"/>
              <a:t>J</a:t>
            </a:r>
            <a:r>
              <a:rPr lang="en-US" dirty="0" smtClean="0"/>
              <a:t> = </a:t>
            </a:r>
            <a:r>
              <a:rPr lang="en-US" dirty="0" smtClean="0"/>
              <a:t>(100.0 g)(T)(4.18 J/</a:t>
            </a:r>
            <a:r>
              <a:rPr lang="en-US" dirty="0" err="1" smtClean="0"/>
              <a:t>g</a:t>
            </a:r>
            <a:r>
              <a:rPr lang="en-US" dirty="0" smtClean="0"/>
              <a:t>° C</a:t>
            </a:r>
            <a:r>
              <a:rPr lang="en-US" dirty="0" smtClean="0"/>
              <a:t>) = 4.78</a:t>
            </a:r>
            <a:r>
              <a:rPr lang="en-US" dirty="0" smtClean="0"/>
              <a:t>° C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Since the </a:t>
            </a:r>
            <a:r>
              <a:rPr lang="en-US" dirty="0" smtClean="0"/>
              <a:t>density of </a:t>
            </a:r>
            <a:r>
              <a:rPr lang="en-US" dirty="0" smtClean="0"/>
              <a:t>water is </a:t>
            </a:r>
            <a:r>
              <a:rPr lang="en-US" dirty="0" smtClean="0"/>
              <a:t>1.0 </a:t>
            </a:r>
            <a:r>
              <a:rPr lang="en-US" dirty="0" err="1" smtClean="0"/>
              <a:t>g/mL</a:t>
            </a:r>
            <a:r>
              <a:rPr lang="en-US" dirty="0" smtClean="0"/>
              <a:t>, the volume is also the mass.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Calorimetry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i="1" dirty="0" err="1"/>
              <a:t>Calorimetry</a:t>
            </a:r>
            <a:r>
              <a:rPr lang="en-US" sz="2800" b="1" i="1" dirty="0"/>
              <a:t> </a:t>
            </a:r>
            <a:r>
              <a:rPr lang="en-US" sz="2800" dirty="0"/>
              <a:t>is the study of the heat released or absorbed during physical and chemical reactions.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For </a:t>
            </a:r>
            <a:r>
              <a:rPr lang="en-US" sz="2800" dirty="0"/>
              <a:t>a certain object, the amount of heat energy lost or gained is proportional </a:t>
            </a:r>
            <a:r>
              <a:rPr lang="en-US" sz="2800" dirty="0" smtClean="0"/>
              <a:t>to the </a:t>
            </a:r>
            <a:r>
              <a:rPr lang="en-US" sz="2800" dirty="0"/>
              <a:t>temperature change.</a:t>
            </a:r>
            <a:r>
              <a:rPr lang="en-US" sz="2800" dirty="0" smtClean="0"/>
              <a:t>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initial temperature and the final temperature in the </a:t>
            </a:r>
            <a:r>
              <a:rPr lang="en-US" sz="2800" dirty="0" smtClean="0"/>
              <a:t>calorimeter are </a:t>
            </a:r>
            <a:r>
              <a:rPr lang="en-US" sz="2800" dirty="0"/>
              <a:t>measured and the temperature difference is used to calculate the heat of reaction.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 smtClean="0"/>
              <a:t>2000.0 joules of energy are applied to each of these </a:t>
            </a:r>
            <a:r>
              <a:rPr lang="en-US" sz="2800" dirty="0" smtClean="0"/>
              <a:t>flasks</a:t>
            </a:r>
            <a:r>
              <a:rPr lang="en-US" sz="2800" dirty="0" smtClean="0"/>
              <a:t>, will the temperature change be </a:t>
            </a:r>
            <a:r>
              <a:rPr lang="en-US" sz="2800" dirty="0" smtClean="0"/>
              <a:t>the same </a:t>
            </a:r>
            <a:r>
              <a:rPr lang="en-US" sz="2800" dirty="0" smtClean="0"/>
              <a:t>for each </a:t>
            </a:r>
            <a:r>
              <a:rPr lang="en-US" sz="2800" dirty="0" smtClean="0"/>
              <a:t>flask</a:t>
            </a:r>
            <a:r>
              <a:rPr lang="en-US" sz="2800" dirty="0" smtClean="0"/>
              <a:t>?</a:t>
            </a:r>
            <a:r>
              <a:rPr lang="en-US" sz="2800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09600"/>
            <a:ext cx="7442200" cy="1955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water: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2000.0 J = (100.0 </a:t>
            </a:r>
            <a:r>
              <a:rPr lang="en-US" dirty="0" err="1" smtClean="0"/>
              <a:t>g)(T</a:t>
            </a:r>
            <a:r>
              <a:rPr lang="en-US" dirty="0" smtClean="0"/>
              <a:t> )(4.18 J/</a:t>
            </a:r>
            <a:r>
              <a:rPr lang="en-US" dirty="0" err="1" smtClean="0"/>
              <a:t>g</a:t>
            </a:r>
            <a:r>
              <a:rPr lang="en-US" dirty="0" smtClean="0"/>
              <a:t> °C) = 4.78 </a:t>
            </a:r>
            <a:r>
              <a:rPr lang="en-US" dirty="0" smtClean="0"/>
              <a:t>°C</a:t>
            </a:r>
            <a:r>
              <a:rPr lang="en-US" dirty="0" smtClean="0"/>
              <a:t>  </a:t>
            </a:r>
          </a:p>
          <a:p>
            <a:r>
              <a:rPr lang="en-US" dirty="0" smtClean="0"/>
              <a:t>F</a:t>
            </a:r>
            <a:r>
              <a:rPr lang="en-US" dirty="0" smtClean="0"/>
              <a:t>or ethanol: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2000.0 </a:t>
            </a:r>
            <a:r>
              <a:rPr lang="en-US" dirty="0" smtClean="0"/>
              <a:t>J</a:t>
            </a:r>
            <a:r>
              <a:rPr lang="en-US" dirty="0" smtClean="0"/>
              <a:t> = </a:t>
            </a:r>
            <a:r>
              <a:rPr lang="en-US" dirty="0" smtClean="0"/>
              <a:t>(100.0 </a:t>
            </a:r>
            <a:r>
              <a:rPr lang="en-US" dirty="0" err="1" smtClean="0"/>
              <a:t>g)(T</a:t>
            </a:r>
            <a:r>
              <a:rPr lang="en-US" dirty="0" smtClean="0"/>
              <a:t> )(2.46 J/</a:t>
            </a:r>
            <a:r>
              <a:rPr lang="en-US" dirty="0" err="1" smtClean="0"/>
              <a:t>g</a:t>
            </a:r>
            <a:r>
              <a:rPr lang="en-US" dirty="0" err="1" smtClean="0"/>
              <a:t>°C</a:t>
            </a:r>
            <a:r>
              <a:rPr lang="en-US" dirty="0" smtClean="0"/>
              <a:t>) = 8.13 </a:t>
            </a:r>
            <a:r>
              <a:rPr lang="en-US" dirty="0" smtClean="0"/>
              <a:t>°C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Sign of</a:t>
            </a:r>
            <a:r>
              <a:rPr lang="en-US" dirty="0" smtClean="0"/>
              <a:t> “</a:t>
            </a:r>
            <a:r>
              <a:rPr lang="en-US" dirty="0" err="1" smtClean="0"/>
              <a:t>q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600" dirty="0" smtClean="0">
                <a:ea typeface="+mn-ea"/>
                <a:cs typeface="+mn-cs"/>
              </a:rPr>
              <a:t>	• If a process results in the sample </a:t>
            </a:r>
            <a:r>
              <a:rPr lang="en-US" sz="2600" i="1" dirty="0" smtClean="0">
                <a:solidFill>
                  <a:srgbClr val="FF0066"/>
                </a:solidFill>
                <a:ea typeface="+mn-ea"/>
                <a:cs typeface="+mn-cs"/>
              </a:rPr>
              <a:t>losing heat</a:t>
            </a:r>
            <a:r>
              <a:rPr lang="en-US" sz="2600" dirty="0" smtClean="0">
                <a:ea typeface="+mn-ea"/>
                <a:cs typeface="+mn-cs"/>
              </a:rPr>
              <a:t> energy, the loss in heat is designated as </a:t>
            </a:r>
            <a:r>
              <a:rPr lang="en-US" sz="2600" i="1" dirty="0" err="1" smtClean="0">
                <a:solidFill>
                  <a:srgbClr val="FF0066"/>
                </a:solidFill>
                <a:ea typeface="+mn-ea"/>
                <a:cs typeface="+mn-cs"/>
              </a:rPr>
              <a:t>q</a:t>
            </a:r>
            <a:r>
              <a:rPr lang="en-US" sz="2600" i="1" dirty="0" smtClean="0">
                <a:solidFill>
                  <a:srgbClr val="FF0066"/>
                </a:solidFill>
                <a:ea typeface="+mn-ea"/>
                <a:cs typeface="+mn-cs"/>
              </a:rPr>
              <a:t> </a:t>
            </a:r>
            <a:r>
              <a:rPr lang="en-US" sz="2600" dirty="0" smtClean="0">
                <a:solidFill>
                  <a:srgbClr val="FF0066"/>
                </a:solidFill>
                <a:ea typeface="+mn-ea"/>
                <a:cs typeface="+mn-cs"/>
              </a:rPr>
              <a:t>is negative</a:t>
            </a:r>
            <a:r>
              <a:rPr lang="en-US" sz="2600" dirty="0" smtClean="0">
                <a:ea typeface="+mn-ea"/>
                <a:cs typeface="+mn-cs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600" dirty="0" smtClean="0">
                <a:ea typeface="+mn-ea"/>
                <a:cs typeface="+mn-cs"/>
              </a:rPr>
              <a:t>	The temperature of the surroundings will increase during this exothermic process.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endParaRPr lang="en-US" sz="26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600" dirty="0" smtClean="0">
                <a:ea typeface="+mn-ea"/>
                <a:cs typeface="+mn-cs"/>
              </a:rPr>
              <a:t>	• If the sample </a:t>
            </a:r>
            <a:r>
              <a:rPr lang="en-US" sz="2600" i="1" dirty="0" smtClean="0">
                <a:solidFill>
                  <a:srgbClr val="FF0066"/>
                </a:solidFill>
                <a:ea typeface="+mn-ea"/>
                <a:cs typeface="+mn-cs"/>
              </a:rPr>
              <a:t>gains heat</a:t>
            </a:r>
            <a:r>
              <a:rPr lang="en-US" sz="2600" dirty="0" smtClean="0">
                <a:ea typeface="+mn-ea"/>
                <a:cs typeface="+mn-cs"/>
              </a:rPr>
              <a:t> during the process, then</a:t>
            </a:r>
            <a:r>
              <a:rPr lang="en-US" sz="2600" dirty="0" smtClean="0">
                <a:ea typeface="+mn-ea"/>
                <a:cs typeface="+mn-cs"/>
              </a:rPr>
              <a:t> </a:t>
            </a:r>
            <a:br>
              <a:rPr lang="en-US" sz="2600" dirty="0" smtClean="0">
                <a:ea typeface="+mn-ea"/>
                <a:cs typeface="+mn-cs"/>
              </a:rPr>
            </a:br>
            <a:r>
              <a:rPr lang="en-US" sz="2600" i="1" dirty="0" err="1" smtClean="0">
                <a:solidFill>
                  <a:srgbClr val="FF0066"/>
                </a:solidFill>
                <a:ea typeface="+mn-ea"/>
                <a:cs typeface="+mn-cs"/>
              </a:rPr>
              <a:t>q</a:t>
            </a:r>
            <a:r>
              <a:rPr lang="en-US" sz="2600" i="1" dirty="0" smtClean="0">
                <a:solidFill>
                  <a:srgbClr val="FF0066"/>
                </a:solidFill>
                <a:ea typeface="+mn-ea"/>
                <a:cs typeface="+mn-cs"/>
              </a:rPr>
              <a:t> </a:t>
            </a:r>
            <a:r>
              <a:rPr lang="en-US" sz="2600" dirty="0" smtClean="0">
                <a:solidFill>
                  <a:srgbClr val="FF0066"/>
                </a:solidFill>
                <a:ea typeface="+mn-ea"/>
                <a:cs typeface="+mn-cs"/>
              </a:rPr>
              <a:t>is positive</a:t>
            </a:r>
            <a:r>
              <a:rPr lang="en-US" sz="2600" dirty="0" smtClean="0">
                <a:ea typeface="+mn-ea"/>
                <a:cs typeface="+mn-cs"/>
              </a:rPr>
              <a:t>.</a:t>
            </a:r>
            <a:r>
              <a:rPr lang="en-US" sz="2600" dirty="0" smtClean="0">
                <a:ea typeface="+mn-ea"/>
                <a:cs typeface="+mn-cs"/>
              </a:rPr>
              <a:t> </a:t>
            </a:r>
            <a:br>
              <a:rPr lang="en-US" sz="2600" dirty="0" smtClean="0">
                <a:ea typeface="+mn-ea"/>
                <a:cs typeface="+mn-cs"/>
              </a:rPr>
            </a:br>
            <a:r>
              <a:rPr lang="en-US" sz="2600" dirty="0" smtClean="0">
                <a:ea typeface="+mn-ea"/>
                <a:cs typeface="+mn-cs"/>
              </a:rPr>
              <a:t>The </a:t>
            </a:r>
            <a:r>
              <a:rPr lang="en-US" sz="2600" dirty="0" smtClean="0">
                <a:ea typeface="+mn-ea"/>
                <a:cs typeface="+mn-cs"/>
              </a:rPr>
              <a:t>temperature of </a:t>
            </a:r>
            <a:r>
              <a:rPr lang="en-US" sz="2600" dirty="0" smtClean="0">
                <a:ea typeface="+mn-ea"/>
                <a:cs typeface="+mn-cs"/>
              </a:rPr>
              <a:t>the</a:t>
            </a:r>
            <a:r>
              <a:rPr lang="en-US" sz="2600" dirty="0" smtClean="0">
                <a:ea typeface="+mn-ea"/>
                <a:cs typeface="+mn-cs"/>
              </a:rPr>
              <a:t> </a:t>
            </a:r>
            <a:r>
              <a:rPr lang="en-US" sz="2600" dirty="0" smtClean="0">
                <a:ea typeface="+mn-ea"/>
                <a:cs typeface="+mn-cs"/>
              </a:rPr>
              <a:t>surroundings </a:t>
            </a:r>
            <a:r>
              <a:rPr lang="en-US" sz="2600" dirty="0" smtClean="0">
                <a:ea typeface="+mn-ea"/>
                <a:cs typeface="+mn-cs"/>
              </a:rPr>
              <a:t>will decrease during an endothermic process.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endParaRPr lang="en-US" sz="26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ea typeface="+mn-ea"/>
                <a:cs typeface="+mn-cs"/>
              </a:rPr>
              <a:t>The amount of heat that an object gains or loses is directly proportional to the change </a:t>
            </a:r>
            <a:r>
              <a:rPr lang="en-US" sz="2600" dirty="0" smtClean="0">
                <a:ea typeface="+mn-ea"/>
                <a:cs typeface="+mn-cs"/>
              </a:rPr>
              <a:t>in</a:t>
            </a:r>
            <a:r>
              <a:rPr lang="en-US" sz="2600" dirty="0" smtClean="0">
                <a:ea typeface="+mn-ea"/>
                <a:cs typeface="+mn-cs"/>
              </a:rPr>
              <a:t> </a:t>
            </a:r>
            <a:r>
              <a:rPr lang="en-US" sz="2600" dirty="0" smtClean="0">
                <a:ea typeface="+mn-ea"/>
                <a:cs typeface="+mn-cs"/>
              </a:rPr>
              <a:t>temperature</a:t>
            </a:r>
            <a:r>
              <a:rPr lang="en-US" sz="2600" dirty="0" smtClean="0"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Equipment: Calorimeter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There are two</a:t>
            </a:r>
            <a:r>
              <a:rPr lang="en-US" sz="3600" dirty="0" smtClean="0"/>
              <a:t> types </a:t>
            </a:r>
            <a:r>
              <a:rPr lang="en-US" sz="3600" dirty="0"/>
              <a:t>of calorimeters: </a:t>
            </a:r>
          </a:p>
          <a:p>
            <a:pPr lvl="1" eaLnBrk="1" hangingPunct="1"/>
            <a:r>
              <a:rPr lang="en-US" sz="3200" dirty="0"/>
              <a:t>constant pressure</a:t>
            </a:r>
          </a:p>
          <a:p>
            <a:pPr lvl="1" eaLnBrk="1" hangingPunct="1"/>
            <a:r>
              <a:rPr lang="en-US" sz="3200" dirty="0"/>
              <a:t>bomb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Constant Pressure Calorimeter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 </a:t>
            </a:r>
            <a:r>
              <a:rPr lang="en-US" sz="3600" dirty="0" smtClean="0"/>
              <a:t>c</a:t>
            </a:r>
            <a:r>
              <a:rPr lang="en-US" sz="3600" dirty="0" smtClean="0"/>
              <a:t>onstant </a:t>
            </a:r>
            <a:r>
              <a:rPr lang="en-US" sz="3600" dirty="0"/>
              <a:t>pressure </a:t>
            </a:r>
            <a:r>
              <a:rPr lang="en-US" sz="3600" dirty="0" smtClean="0"/>
              <a:t>calorimeter</a:t>
            </a:r>
            <a:r>
              <a:rPr lang="en-US" sz="3600" dirty="0" smtClean="0"/>
              <a:t> is </a:t>
            </a:r>
            <a:r>
              <a:rPr lang="en-US" sz="3600" dirty="0" smtClean="0"/>
              <a:t>generally called </a:t>
            </a:r>
            <a:r>
              <a:rPr lang="en-US" sz="3600" dirty="0"/>
              <a:t>a coffee cup </a:t>
            </a:r>
            <a:r>
              <a:rPr lang="en-US" sz="3600" dirty="0" smtClean="0"/>
              <a:t>calorimeter.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 coffee cup calorimeter measures </a:t>
            </a:r>
            <a:r>
              <a:rPr lang="en-US" dirty="0">
                <a:latin typeface="Symbol" charset="2"/>
              </a:rPr>
              <a:t>D</a:t>
            </a:r>
            <a:r>
              <a:rPr lang="en-US" dirty="0"/>
              <a:t>H.</a:t>
            </a:r>
          </a:p>
          <a:p>
            <a:pPr eaLnBrk="1" hangingPunct="1"/>
            <a:r>
              <a:rPr lang="en-US" dirty="0"/>
              <a:t>The calorimeter can be an insulated </a:t>
            </a:r>
            <a:r>
              <a:rPr lang="en-US" dirty="0" smtClean="0"/>
              <a:t>cup or nested </a:t>
            </a:r>
            <a:r>
              <a:rPr lang="en-US" dirty="0" err="1" smtClean="0"/>
              <a:t>styrofoam</a:t>
            </a:r>
            <a:r>
              <a:rPr lang="en-US" dirty="0" smtClean="0"/>
              <a:t> cups.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apparatus is used for reactions involving liquids and solids, </a:t>
            </a:r>
            <a:r>
              <a:rPr lang="en-US" dirty="0" smtClean="0"/>
              <a:t>which occur </a:t>
            </a:r>
            <a:r>
              <a:rPr lang="en-US" dirty="0" smtClean="0"/>
              <a:t>at constant pressure, atmospheric pressure.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Little </a:t>
            </a:r>
            <a:r>
              <a:rPr lang="en-US" dirty="0" smtClean="0"/>
              <a:t>heat is lost to the calorimeter itself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that need to be made include the mass of each reactant, the temperature of each reactant before mixing, and the temperature in the calorimeter after mixing.</a:t>
            </a:r>
          </a:p>
          <a:p>
            <a:endParaRPr lang="en-US" dirty="0" smtClean="0"/>
          </a:p>
          <a:p>
            <a:r>
              <a:rPr lang="en-US" dirty="0" smtClean="0"/>
              <a:t>The results are </a:t>
            </a:r>
            <a:r>
              <a:rPr lang="en-US" dirty="0" smtClean="0"/>
              <a:t>reported as the amount of heat lost </a:t>
            </a:r>
            <a:r>
              <a:rPr lang="en-US" dirty="0" smtClean="0"/>
              <a:t>(- </a:t>
            </a:r>
            <a:r>
              <a:rPr lang="en-US" i="1" dirty="0" err="1" smtClean="0"/>
              <a:t>q</a:t>
            </a:r>
            <a:r>
              <a:rPr lang="en-US" i="1" dirty="0" smtClean="0"/>
              <a:t>) or gained (</a:t>
            </a:r>
            <a:r>
              <a:rPr lang="en-US" i="1" dirty="0" err="1" smtClean="0"/>
              <a:t>q</a:t>
            </a:r>
            <a:r>
              <a:rPr lang="en-US" i="1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051050" y="65088"/>
            <a:ext cx="5075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/>
              <a:t>Constant-Pressure Calorimetry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359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No heat enters or leaves!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497513" y="2438400"/>
            <a:ext cx="324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sys</a:t>
            </a:r>
            <a:r>
              <a:rPr lang="en-US" altLang="en-US"/>
              <a:t> = </a:t>
            </a:r>
            <a:r>
              <a:rPr lang="en-US" altLang="en-US" i="1"/>
              <a:t>q</a:t>
            </a:r>
            <a:r>
              <a:rPr lang="en-US" altLang="en-US" baseline="-25000"/>
              <a:t>water</a:t>
            </a:r>
            <a:r>
              <a:rPr lang="en-US" altLang="en-US"/>
              <a:t> + </a:t>
            </a:r>
            <a:r>
              <a:rPr lang="en-US" altLang="en-US" i="1"/>
              <a:t>q</a:t>
            </a:r>
            <a:r>
              <a:rPr lang="en-US" altLang="en-US" baseline="-25000"/>
              <a:t>cal</a:t>
            </a:r>
            <a:r>
              <a:rPr lang="en-US" altLang="en-US"/>
              <a:t> + </a:t>
            </a:r>
            <a:r>
              <a:rPr lang="en-US" altLang="en-US" i="1"/>
              <a:t>q</a:t>
            </a:r>
            <a:r>
              <a:rPr lang="en-US" altLang="en-US" baseline="-25000"/>
              <a:t>rxn</a:t>
            </a:r>
            <a:endParaRPr lang="en-US" altLang="en-US" i="1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499100" y="2903538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sys</a:t>
            </a:r>
            <a:r>
              <a:rPr lang="en-US" altLang="en-US"/>
              <a:t> = 0</a:t>
            </a:r>
            <a:endParaRPr lang="en-US" altLang="en-US" i="1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499100" y="3370263"/>
            <a:ext cx="281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rxn</a:t>
            </a:r>
            <a:r>
              <a:rPr lang="en-US" altLang="en-US"/>
              <a:t> = - (</a:t>
            </a:r>
            <a:r>
              <a:rPr lang="en-US" altLang="en-US" i="1"/>
              <a:t>q</a:t>
            </a:r>
            <a:r>
              <a:rPr lang="en-US" altLang="en-US" baseline="-25000"/>
              <a:t>water</a:t>
            </a:r>
            <a:r>
              <a:rPr lang="en-US" altLang="en-US"/>
              <a:t> + </a:t>
            </a:r>
            <a:r>
              <a:rPr lang="en-US" altLang="en-US" i="1"/>
              <a:t>q</a:t>
            </a:r>
            <a:r>
              <a:rPr lang="en-US" altLang="en-US" baseline="-25000"/>
              <a:t>cal</a:t>
            </a:r>
            <a:r>
              <a:rPr lang="en-US" altLang="en-US"/>
              <a:t>)</a:t>
            </a:r>
            <a:endParaRPr lang="en-US" altLang="en-US" i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499100" y="3836988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water</a:t>
            </a:r>
            <a:r>
              <a:rPr lang="en-US" altLang="en-US"/>
              <a:t> = </a:t>
            </a:r>
            <a:r>
              <a:rPr lang="en-US" altLang="en-US" i="1"/>
              <a:t>m</a:t>
            </a:r>
            <a:r>
              <a:rPr lang="en-US" altLang="en-US"/>
              <a:t>s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499100" y="4303713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cal</a:t>
            </a:r>
            <a:r>
              <a:rPr lang="en-US" altLang="en-US"/>
              <a:t> = </a:t>
            </a:r>
            <a:r>
              <a:rPr lang="en-US" altLang="en-US" i="1"/>
              <a:t>C</a:t>
            </a:r>
            <a:r>
              <a:rPr lang="en-US" altLang="en-US" i="1" baseline="-25000"/>
              <a:t>cal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6.4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486400" y="4953000"/>
            <a:ext cx="331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Reaction at Constant </a:t>
            </a:r>
            <a:r>
              <a:rPr lang="en-US" altLang="en-US" i="1"/>
              <a:t>P</a:t>
            </a:r>
            <a:endParaRPr lang="en-US" alt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451600" y="5308600"/>
            <a:ext cx="138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= </a:t>
            </a:r>
            <a:r>
              <a:rPr lang="en-US" altLang="en-US" i="1"/>
              <a:t>q</a:t>
            </a:r>
            <a:r>
              <a:rPr lang="en-US" altLang="en-US" baseline="-25000"/>
              <a:t>rxn</a:t>
            </a:r>
            <a:endParaRPr lang="en-US" altLang="en-US"/>
          </a:p>
        </p:txBody>
      </p:sp>
      <p:pic>
        <p:nvPicPr>
          <p:cNvPr id="15376" name="Picture 16" descr="C:\Chang Powerpoint\Figures\cng7ch06\cha56011_060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375" y="787400"/>
            <a:ext cx="3032125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  <p:bldP spid="15369" grpId="0" autoUpdateAnimBg="0"/>
      <p:bldP spid="15371" grpId="0" autoUpdateAnimBg="0"/>
      <p:bldP spid="1537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/>
          <a:lstStyle/>
          <a:p>
            <a:r>
              <a:rPr lang="en-US" b="1" dirty="0" smtClean="0"/>
              <a:t>Example 1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dirty="0" smtClean="0"/>
              <a:t>40.0 </a:t>
            </a:r>
            <a:r>
              <a:rPr lang="en-US" sz="2800" dirty="0" err="1" smtClean="0"/>
              <a:t>g</a:t>
            </a:r>
            <a:r>
              <a:rPr lang="en-US" sz="2800" dirty="0" smtClean="0"/>
              <a:t>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at </a:t>
            </a:r>
            <a:r>
              <a:rPr lang="en-US" sz="2800" dirty="0" smtClean="0"/>
              <a:t>54.0 °C </a:t>
            </a:r>
            <a:r>
              <a:rPr lang="en-US" sz="2800" dirty="0" smtClean="0"/>
              <a:t>is added to 60.0 </a:t>
            </a:r>
            <a:r>
              <a:rPr lang="en-US" sz="2800" dirty="0" err="1" smtClean="0"/>
              <a:t>g</a:t>
            </a:r>
            <a:r>
              <a:rPr lang="en-US" sz="2800" dirty="0" smtClean="0"/>
              <a:t>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at </a:t>
            </a:r>
            <a:r>
              <a:rPr lang="en-US" sz="2800" dirty="0" smtClean="0"/>
              <a:t>20.0 °C</a:t>
            </a:r>
            <a:r>
              <a:rPr lang="en-US" sz="2800" dirty="0" smtClean="0"/>
              <a:t>, what is the temperature </a:t>
            </a:r>
            <a:r>
              <a:rPr lang="en-US" sz="2800" dirty="0" smtClean="0"/>
              <a:t>after mixing?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Assume </a:t>
            </a:r>
            <a:r>
              <a:rPr lang="en-US" sz="2800" dirty="0" smtClean="0"/>
              <a:t>that no heat is lost to the calorimeter.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(T1 = 54.0 </a:t>
            </a:r>
            <a:r>
              <a:rPr lang="en-US" sz="2800" dirty="0" smtClean="0"/>
              <a:t>°</a:t>
            </a:r>
            <a:r>
              <a:rPr lang="en-US" sz="2800" dirty="0" smtClean="0"/>
              <a:t>C and T2 = 20.0 </a:t>
            </a:r>
            <a:r>
              <a:rPr lang="en-US" sz="2800" dirty="0" smtClean="0"/>
              <a:t>°</a:t>
            </a:r>
            <a:r>
              <a:rPr lang="en-US" sz="2800" dirty="0" smtClean="0"/>
              <a:t>C;</a:t>
            </a:r>
            <a:endParaRPr lang="en-US" sz="2800" dirty="0" smtClean="0"/>
          </a:p>
          <a:p>
            <a:r>
              <a:rPr lang="en-US" sz="2800" dirty="0" smtClean="0"/>
              <a:t>specific </a:t>
            </a:r>
            <a:r>
              <a:rPr lang="en-US" sz="2800" dirty="0" smtClean="0"/>
              <a:t>heat of water is 4.18 J/</a:t>
            </a:r>
            <a:r>
              <a:rPr lang="en-US" sz="2800" dirty="0" err="1" smtClean="0"/>
              <a:t>g</a:t>
            </a:r>
            <a:r>
              <a:rPr lang="en-US" sz="2800" dirty="0" smtClean="0"/>
              <a:t> °C)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Heat capacity, </a:t>
            </a:r>
            <a:r>
              <a:rPr lang="en-US" dirty="0" smtClean="0"/>
              <a:t>C, with units of J/K or J</a:t>
            </a:r>
            <a:r>
              <a:rPr lang="en-US" dirty="0" smtClean="0"/>
              <a:t>/ °C </a:t>
            </a:r>
            <a:r>
              <a:rPr lang="en-US" dirty="0" smtClean="0"/>
              <a:t>is the amount of energy required to raise </a:t>
            </a:r>
            <a:r>
              <a:rPr lang="en-US" dirty="0" smtClean="0"/>
              <a:t>the temperature </a:t>
            </a:r>
            <a:r>
              <a:rPr lang="en-US" dirty="0" smtClean="0"/>
              <a:t>of an object 1</a:t>
            </a:r>
            <a:r>
              <a:rPr lang="en-US" dirty="0" smtClean="0"/>
              <a:t> Kelvin </a:t>
            </a:r>
            <a:r>
              <a:rPr lang="en-US" dirty="0" smtClean="0"/>
              <a:t>or </a:t>
            </a:r>
            <a:r>
              <a:rPr lang="en-US" dirty="0" smtClean="0"/>
              <a:t>1 °C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- Heat </a:t>
            </a:r>
            <a:r>
              <a:rPr lang="en-US" dirty="0" smtClean="0"/>
              <a:t>lost </a:t>
            </a:r>
            <a:r>
              <a:rPr lang="en-US" dirty="0" smtClean="0"/>
              <a:t> 				Heat </a:t>
            </a:r>
            <a:r>
              <a:rPr lang="en-US" dirty="0" smtClean="0"/>
              <a:t>gained</a:t>
            </a:r>
            <a:endParaRPr lang="en-US" dirty="0" smtClean="0"/>
          </a:p>
          <a:p>
            <a:pPr>
              <a:buNone/>
            </a:pPr>
            <a:r>
              <a:rPr lang="en-US" sz="2600" dirty="0" smtClean="0"/>
              <a:t>  - [</a:t>
            </a:r>
            <a:r>
              <a:rPr lang="en-US" sz="2600" dirty="0" smtClean="0"/>
              <a:t>(</a:t>
            </a:r>
            <a:r>
              <a:rPr lang="en-US" sz="2600" dirty="0" err="1" smtClean="0"/>
              <a:t>T</a:t>
            </a:r>
            <a:r>
              <a:rPr lang="en-US" sz="2600" baseline="-25000" dirty="0" err="1" smtClean="0"/>
              <a:t>f</a:t>
            </a:r>
            <a:r>
              <a:rPr lang="en-US" sz="2600" dirty="0" smtClean="0"/>
              <a:t> - </a:t>
            </a:r>
            <a:r>
              <a:rPr lang="en-US" sz="2600" dirty="0" smtClean="0"/>
              <a:t>T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)(40.0 g)(4.18 J/</a:t>
            </a:r>
            <a:r>
              <a:rPr lang="en-US" sz="2600" dirty="0" err="1" smtClean="0"/>
              <a:t>g</a:t>
            </a:r>
            <a:r>
              <a:rPr lang="en-US" sz="2600" dirty="0" smtClean="0"/>
              <a:t>  K)]</a:t>
            </a:r>
            <a:r>
              <a:rPr lang="en-US" sz="2600" dirty="0" smtClean="0"/>
              <a:t> = </a:t>
            </a:r>
            <a:r>
              <a:rPr lang="en-US" sz="2600" dirty="0" smtClean="0"/>
              <a:t>[(</a:t>
            </a:r>
            <a:r>
              <a:rPr lang="en-US" sz="2600" dirty="0" err="1" smtClean="0"/>
              <a:t>T</a:t>
            </a:r>
            <a:r>
              <a:rPr lang="en-US" sz="2600" baseline="-25000" dirty="0" err="1" smtClean="0"/>
              <a:t>f</a:t>
            </a:r>
            <a:r>
              <a:rPr lang="en-US" sz="2600" baseline="-25000" dirty="0" smtClean="0"/>
              <a:t> -</a:t>
            </a:r>
            <a:r>
              <a:rPr lang="en-US" sz="2600" dirty="0" smtClean="0"/>
              <a:t> </a:t>
            </a:r>
            <a:r>
              <a:rPr lang="en-US" sz="2600" dirty="0" smtClean="0"/>
              <a:t>T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)(60.0 g)(4.18 J/</a:t>
            </a:r>
            <a:r>
              <a:rPr lang="en-US" sz="2600" dirty="0" err="1" smtClean="0"/>
              <a:t>g</a:t>
            </a:r>
            <a:r>
              <a:rPr lang="en-US" sz="2600" dirty="0" smtClean="0"/>
              <a:t>  K)]</a:t>
            </a:r>
            <a:endParaRPr lang="en-US" sz="2600" dirty="0" smtClean="0"/>
          </a:p>
          <a:p>
            <a:pPr>
              <a:buNone/>
            </a:pPr>
            <a:r>
              <a:rPr lang="en-US" sz="2400" dirty="0" smtClean="0"/>
              <a:t>- [</a:t>
            </a:r>
            <a:r>
              <a:rPr lang="en-US" sz="2400" dirty="0" smtClean="0"/>
              <a:t>(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- </a:t>
            </a:r>
            <a:r>
              <a:rPr lang="en-US" sz="2400" dirty="0" smtClean="0"/>
              <a:t>54.0C)(40.0 g)(4.18 J/</a:t>
            </a:r>
            <a:r>
              <a:rPr lang="en-US" sz="2400" dirty="0" err="1" smtClean="0"/>
              <a:t>g</a:t>
            </a:r>
            <a:r>
              <a:rPr lang="en-US" sz="2400" dirty="0" smtClean="0"/>
              <a:t>  K)]</a:t>
            </a:r>
            <a:r>
              <a:rPr lang="en-US" sz="2400" dirty="0" smtClean="0"/>
              <a:t> = </a:t>
            </a:r>
            <a:r>
              <a:rPr lang="en-US" sz="2400" dirty="0" smtClean="0"/>
              <a:t>[(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- </a:t>
            </a:r>
            <a:r>
              <a:rPr lang="en-US" sz="2400" dirty="0" smtClean="0"/>
              <a:t>20.0C)(60.0 g)(4.18 J/</a:t>
            </a:r>
            <a:r>
              <a:rPr lang="en-US" sz="2400" dirty="0" err="1" smtClean="0"/>
              <a:t>g</a:t>
            </a:r>
            <a:r>
              <a:rPr lang="en-US" sz="2400" dirty="0" smtClean="0"/>
              <a:t>  K)]</a:t>
            </a:r>
            <a:endParaRPr lang="en-US" sz="2400" dirty="0" smtClean="0"/>
          </a:p>
          <a:p>
            <a:pPr>
              <a:buNone/>
            </a:pPr>
            <a:r>
              <a:rPr lang="en-US" sz="2600" dirty="0" smtClean="0"/>
              <a:t> 				- (</a:t>
            </a:r>
            <a:r>
              <a:rPr lang="en-US" sz="2600" dirty="0" err="1" smtClean="0"/>
              <a:t>T</a:t>
            </a:r>
            <a:r>
              <a:rPr lang="en-US" sz="2600" baseline="-25000" dirty="0" err="1" smtClean="0"/>
              <a:t>f</a:t>
            </a:r>
            <a:r>
              <a:rPr lang="en-US" sz="2600" dirty="0" smtClean="0"/>
              <a:t> - </a:t>
            </a:r>
            <a:r>
              <a:rPr lang="en-US" sz="2600" dirty="0" smtClean="0"/>
              <a:t>54.0C )(0.667)</a:t>
            </a:r>
            <a:r>
              <a:rPr lang="en-US" sz="2600" dirty="0" smtClean="0"/>
              <a:t> = </a:t>
            </a:r>
            <a:r>
              <a:rPr lang="en-US" sz="2600" dirty="0" smtClean="0"/>
              <a:t>(</a:t>
            </a:r>
            <a:r>
              <a:rPr lang="en-US" sz="2600" dirty="0" err="1" smtClean="0"/>
              <a:t>T</a:t>
            </a:r>
            <a:r>
              <a:rPr lang="en-US" sz="2600" baseline="-25000" dirty="0" err="1" smtClean="0"/>
              <a:t>f</a:t>
            </a:r>
            <a:r>
              <a:rPr lang="en-US" sz="2600" dirty="0" smtClean="0"/>
              <a:t> - </a:t>
            </a:r>
            <a:r>
              <a:rPr lang="en-US" sz="2600" dirty="0" smtClean="0"/>
              <a:t>20.0C)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						  </a:t>
            </a:r>
            <a:r>
              <a:rPr lang="en-US" sz="2600" dirty="0" err="1" smtClean="0"/>
              <a:t>T</a:t>
            </a:r>
            <a:r>
              <a:rPr lang="en-US" sz="2600" baseline="-25000" dirty="0" err="1" smtClean="0"/>
              <a:t>f</a:t>
            </a:r>
            <a:r>
              <a:rPr lang="en-US" sz="2600" dirty="0" smtClean="0"/>
              <a:t> = </a:t>
            </a:r>
            <a:r>
              <a:rPr lang="en-US" sz="2600" dirty="0" smtClean="0"/>
              <a:t>33.6C</a:t>
            </a:r>
            <a:endParaRPr lang="en-US" sz="2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in Example 1</a:t>
            </a:r>
            <a:r>
              <a:rPr lang="en-US" dirty="0" smtClean="0"/>
              <a:t> (the previous problem) that </a:t>
            </a:r>
            <a:r>
              <a:rPr lang="en-US" dirty="0" smtClean="0"/>
              <a:t>the </a:t>
            </a:r>
            <a:r>
              <a:rPr lang="en-US" dirty="0" smtClean="0"/>
              <a:t>final </a:t>
            </a:r>
            <a:r>
              <a:rPr lang="en-US" dirty="0" smtClean="0"/>
              <a:t>temperature only reached 31.0C instead of </a:t>
            </a:r>
            <a:r>
              <a:rPr lang="en-US" dirty="0" smtClean="0"/>
              <a:t>the calculated </a:t>
            </a:r>
            <a:r>
              <a:rPr lang="en-US" dirty="0" smtClean="0"/>
              <a:t>33.6C. </a:t>
            </a:r>
            <a:r>
              <a:rPr lang="en-US" dirty="0" smtClean="0"/>
              <a:t>The </a:t>
            </a:r>
            <a:r>
              <a:rPr lang="en-US" dirty="0" smtClean="0"/>
              <a:t>lower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final </a:t>
            </a:r>
            <a:r>
              <a:rPr lang="en-US" dirty="0" smtClean="0"/>
              <a:t>temperature would be due to the heat from the </a:t>
            </a:r>
            <a:r>
              <a:rPr lang="en-US" dirty="0" smtClean="0"/>
              <a:t>warmer water </a:t>
            </a:r>
            <a:r>
              <a:rPr lang="en-US" dirty="0" smtClean="0"/>
              <a:t>that is transferred to the calorimeter instead of the cooler water.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Determine </a:t>
            </a:r>
            <a:r>
              <a:rPr lang="en-US" dirty="0" smtClean="0"/>
              <a:t>the </a:t>
            </a:r>
            <a:r>
              <a:rPr lang="en-US" dirty="0" smtClean="0"/>
              <a:t>heat capacity </a:t>
            </a:r>
            <a:r>
              <a:rPr lang="en-US" dirty="0" smtClean="0"/>
              <a:t>of the calorimeter.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		Heat </a:t>
            </a:r>
            <a:r>
              <a:rPr lang="en-US" sz="2400" dirty="0" smtClean="0"/>
              <a:t>lost — Heat gained</a:t>
            </a:r>
            <a:r>
              <a:rPr lang="en-US" sz="2400" dirty="0" smtClean="0"/>
              <a:t> = </a:t>
            </a:r>
            <a:r>
              <a:rPr lang="en-US" sz="2400" dirty="0" smtClean="0"/>
              <a:t>Heat gained by </a:t>
            </a:r>
            <a:r>
              <a:rPr lang="en-US" sz="2400" dirty="0" smtClean="0"/>
              <a:t>calorimeter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- (</a:t>
            </a:r>
            <a:r>
              <a:rPr lang="en-US" sz="1800" dirty="0" smtClean="0"/>
              <a:t>31.0  </a:t>
            </a:r>
            <a:r>
              <a:rPr lang="en-US" sz="1800" dirty="0" smtClean="0"/>
              <a:t>54.0°C</a:t>
            </a:r>
            <a:r>
              <a:rPr lang="en-US" sz="1800" dirty="0" smtClean="0"/>
              <a:t>)(40.0 g)(4.18 J/</a:t>
            </a:r>
            <a:r>
              <a:rPr lang="en-US" sz="1800" dirty="0" err="1" smtClean="0"/>
              <a:t>g°C</a:t>
            </a:r>
            <a:r>
              <a:rPr lang="en-US" sz="1800" dirty="0" smtClean="0"/>
              <a:t>) — (31.0</a:t>
            </a:r>
            <a:r>
              <a:rPr lang="en-US" sz="1800" dirty="0" smtClean="0"/>
              <a:t> - 20.0 °C</a:t>
            </a:r>
            <a:r>
              <a:rPr lang="en-US" sz="1800" dirty="0" smtClean="0"/>
              <a:t>)(60.0 g)(4.18 J/</a:t>
            </a:r>
            <a:r>
              <a:rPr lang="en-US" sz="1800" dirty="0" err="1" smtClean="0"/>
              <a:t>g°C</a:t>
            </a:r>
            <a:r>
              <a:rPr lang="en-US" sz="1800" dirty="0" smtClean="0"/>
              <a:t>) </a:t>
            </a:r>
            <a:r>
              <a:rPr lang="en-US" sz="1800" dirty="0" smtClean="0"/>
              <a:t> = Heat gained </a:t>
            </a:r>
            <a:r>
              <a:rPr lang="en-US" sz="1800" dirty="0" smtClean="0"/>
              <a:t>by</a:t>
            </a:r>
            <a:r>
              <a:rPr lang="en-US" sz="1800" dirty="0" smtClean="0"/>
              <a:t> cal</a:t>
            </a:r>
          </a:p>
          <a:p>
            <a:pPr>
              <a:buNone/>
            </a:pPr>
            <a:r>
              <a:rPr lang="en-US" sz="2400" dirty="0" smtClean="0"/>
              <a:t>3.85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J</a:t>
            </a:r>
            <a:r>
              <a:rPr lang="en-US" sz="2400" dirty="0" smtClean="0"/>
              <a:t> - </a:t>
            </a:r>
            <a:r>
              <a:rPr lang="en-US" sz="2400" dirty="0" smtClean="0"/>
              <a:t>2.76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J</a:t>
            </a:r>
            <a:r>
              <a:rPr lang="en-US" sz="2400" dirty="0" smtClean="0"/>
              <a:t> = </a:t>
            </a:r>
            <a:r>
              <a:rPr lang="en-US" sz="2400" dirty="0" smtClean="0"/>
              <a:t>1.09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/>
              <a:t>J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For </a:t>
            </a:r>
            <a:r>
              <a:rPr lang="en-US" sz="2400" dirty="0" smtClean="0"/>
              <a:t>this procedure,</a:t>
            </a:r>
            <a:r>
              <a:rPr lang="en-US" sz="2400" dirty="0" smtClean="0"/>
              <a:t> </a:t>
            </a:r>
            <a:r>
              <a:rPr lang="en-US" sz="2400" dirty="0" smtClean="0"/>
              <a:t>1.09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/>
              <a:t>J are </a:t>
            </a:r>
            <a:r>
              <a:rPr lang="en-US" sz="2400" dirty="0" smtClean="0"/>
              <a:t>absorbed by the </a:t>
            </a:r>
            <a:r>
              <a:rPr lang="en-US" sz="2400" dirty="0" smtClean="0"/>
              <a:t>calorimeter when </a:t>
            </a:r>
            <a:r>
              <a:rPr lang="en-US" sz="2400" dirty="0" smtClean="0"/>
              <a:t>the temperature </a:t>
            </a:r>
            <a:r>
              <a:rPr lang="en-US" sz="2400" dirty="0" smtClean="0"/>
              <a:t>is increased </a:t>
            </a:r>
            <a:r>
              <a:rPr lang="en-US" sz="2400" dirty="0" smtClean="0"/>
              <a:t>by </a:t>
            </a:r>
            <a:r>
              <a:rPr lang="en-US" sz="2400" dirty="0" smtClean="0"/>
              <a:t>11.0 °C,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/>
              <a:t>therefore the heat capacity of the calorimeter is 98.7 J</a:t>
            </a:r>
            <a:r>
              <a:rPr lang="en-US" sz="2400" dirty="0" smtClean="0"/>
              <a:t>/°C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sz="2400" dirty="0" smtClean="0"/>
              <a:t>Sample AP Problem: 2002 AP Examination Free-Response </a:t>
            </a:r>
            <a:r>
              <a:rPr lang="en-US" sz="2400" dirty="0" err="1" smtClean="0"/>
              <a:t>Ques</a:t>
            </a:r>
            <a:r>
              <a:rPr lang="en-US" sz="2400" dirty="0" smtClean="0"/>
              <a:t> </a:t>
            </a:r>
            <a:r>
              <a:rPr lang="en-US" sz="2400" dirty="0" smtClean="0"/>
              <a:t>5 a–</a:t>
            </a:r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					H </a:t>
            </a:r>
            <a:r>
              <a:rPr lang="en-US" sz="2200" baseline="30000" dirty="0" smtClean="0"/>
              <a:t>+</a:t>
            </a:r>
            <a:r>
              <a:rPr lang="en-US" sz="2200" dirty="0" smtClean="0"/>
              <a:t>(</a:t>
            </a:r>
            <a:r>
              <a:rPr lang="en-US" sz="2200" i="1" dirty="0" err="1" smtClean="0"/>
              <a:t>aq</a:t>
            </a:r>
            <a:r>
              <a:rPr lang="en-US" sz="2200" i="1" dirty="0" smtClean="0"/>
              <a:t>) +  OH</a:t>
            </a:r>
            <a:r>
              <a:rPr lang="en-US" sz="2200" i="1" baseline="30000" dirty="0" smtClean="0"/>
              <a:t>-</a:t>
            </a:r>
            <a:r>
              <a:rPr lang="en-US" sz="2200" i="1" dirty="0" smtClean="0"/>
              <a:t> </a:t>
            </a:r>
            <a:r>
              <a:rPr lang="en-US" sz="2200" dirty="0" smtClean="0"/>
              <a:t>(</a:t>
            </a:r>
            <a:r>
              <a:rPr lang="en-US" sz="2200" i="1" dirty="0" err="1" smtClean="0"/>
              <a:t>aq</a:t>
            </a:r>
            <a:r>
              <a:rPr lang="en-US" sz="2200" i="1" dirty="0" smtClean="0"/>
              <a:t>) → H2O(l)</a:t>
            </a:r>
          </a:p>
          <a:p>
            <a:r>
              <a:rPr lang="en-US" sz="2200" dirty="0" smtClean="0"/>
              <a:t>A student is asked to determine the molar enthalpy of neutralization, </a:t>
            </a:r>
            <a:r>
              <a:rPr lang="en-US" sz="2200" i="1" dirty="0" err="1" smtClean="0"/>
              <a:t>H</a:t>
            </a:r>
            <a:r>
              <a:rPr lang="en-US" sz="2200" i="1" baseline="-25000" dirty="0" err="1" smtClean="0"/>
              <a:t>neut</a:t>
            </a:r>
            <a:r>
              <a:rPr lang="en-US" sz="2200" i="1" dirty="0" smtClean="0"/>
              <a:t>, for the </a:t>
            </a:r>
            <a:r>
              <a:rPr lang="en-US" sz="2200" i="1" dirty="0" smtClean="0"/>
              <a:t>reaction </a:t>
            </a:r>
            <a:r>
              <a:rPr lang="en-US" sz="2200" dirty="0" smtClean="0"/>
              <a:t>represented </a:t>
            </a:r>
            <a:r>
              <a:rPr lang="en-US" sz="2200" dirty="0" smtClean="0"/>
              <a:t>above. </a:t>
            </a:r>
            <a:r>
              <a:rPr lang="en-US" sz="2200" dirty="0" smtClean="0"/>
              <a:t>The </a:t>
            </a:r>
            <a:r>
              <a:rPr lang="en-US" sz="2200" dirty="0" smtClean="0"/>
              <a:t>student combines equal volumes of 1.0 M </a:t>
            </a:r>
            <a:r>
              <a:rPr lang="en-US" sz="2200" dirty="0" err="1" smtClean="0"/>
              <a:t>HCl</a:t>
            </a:r>
            <a:r>
              <a:rPr lang="en-US" sz="2200" dirty="0" smtClean="0"/>
              <a:t> and 1.0 M </a:t>
            </a:r>
            <a:r>
              <a:rPr lang="en-US" sz="2200" dirty="0" err="1" smtClean="0"/>
              <a:t>NaOH</a:t>
            </a:r>
            <a:r>
              <a:rPr lang="en-US" sz="2200" dirty="0" smtClean="0"/>
              <a:t> in </a:t>
            </a:r>
            <a:r>
              <a:rPr lang="en-US" sz="2200" dirty="0" smtClean="0"/>
              <a:t>an open polystyrene cup calorimeter. </a:t>
            </a:r>
            <a:r>
              <a:rPr lang="en-US" sz="2200" dirty="0" smtClean="0"/>
              <a:t>The </a:t>
            </a:r>
            <a:r>
              <a:rPr lang="en-US" sz="2200" dirty="0" smtClean="0"/>
              <a:t>heat released by the reaction is determined </a:t>
            </a:r>
            <a:r>
              <a:rPr lang="en-US" sz="2200" dirty="0" smtClean="0"/>
              <a:t>by using </a:t>
            </a:r>
            <a:r>
              <a:rPr lang="en-US" sz="2200" dirty="0" smtClean="0"/>
              <a:t>the equation </a:t>
            </a:r>
            <a:r>
              <a:rPr lang="en-US" sz="2200" i="1" dirty="0" err="1" smtClean="0"/>
              <a:t>q</a:t>
            </a:r>
            <a:r>
              <a:rPr lang="en-US" sz="2200" i="1" dirty="0" smtClean="0"/>
              <a:t> = </a:t>
            </a:r>
            <a:r>
              <a:rPr lang="en-US" sz="2200" i="1" dirty="0" err="1" smtClean="0"/>
              <a:t>mcΔT</a:t>
            </a:r>
            <a:r>
              <a:rPr lang="en-US" sz="2200" i="1" dirty="0" smtClean="0"/>
              <a:t>.</a:t>
            </a:r>
          </a:p>
          <a:p>
            <a:r>
              <a:rPr lang="en-US" sz="2200" dirty="0" smtClean="0"/>
              <a:t>Assume the following.</a:t>
            </a:r>
          </a:p>
          <a:p>
            <a:r>
              <a:rPr lang="en-US" sz="2200" dirty="0" smtClean="0"/>
              <a:t>Both solutions are at the same temperature before they are combined.</a:t>
            </a:r>
          </a:p>
          <a:p>
            <a:r>
              <a:rPr lang="en-US" sz="2200" dirty="0" smtClean="0"/>
              <a:t>The </a:t>
            </a:r>
            <a:r>
              <a:rPr lang="en-US" sz="2200" dirty="0" smtClean="0"/>
              <a:t>densities of all the solutions are the same as that of water.</a:t>
            </a:r>
          </a:p>
          <a:p>
            <a:r>
              <a:rPr lang="en-US" sz="2200" dirty="0" smtClean="0"/>
              <a:t>Any heat lost to the calorimeter or to the air is negligible.</a:t>
            </a:r>
          </a:p>
          <a:p>
            <a:r>
              <a:rPr lang="en-US" sz="2200" dirty="0" smtClean="0"/>
              <a:t>The </a:t>
            </a:r>
            <a:r>
              <a:rPr lang="en-US" sz="2200" dirty="0" err="1" smtClean="0"/>
              <a:t>specifi</a:t>
            </a:r>
            <a:r>
              <a:rPr lang="en-US" sz="2200" dirty="0" smtClean="0"/>
              <a:t> </a:t>
            </a:r>
            <a:r>
              <a:rPr lang="en-US" sz="2200" dirty="0" err="1" smtClean="0"/>
              <a:t>c</a:t>
            </a:r>
            <a:r>
              <a:rPr lang="en-US" sz="2200" dirty="0" smtClean="0"/>
              <a:t> heat capacity of the combined solutions is the same as that of water.</a:t>
            </a:r>
          </a:p>
          <a:p>
            <a:r>
              <a:rPr lang="en-US" sz="2200" dirty="0" smtClean="0"/>
              <a:t>(a) Give the appropriate units for </a:t>
            </a:r>
            <a:r>
              <a:rPr lang="en-US" sz="2200" i="1" dirty="0" err="1" smtClean="0"/>
              <a:t>q</a:t>
            </a:r>
            <a:r>
              <a:rPr lang="en-US" sz="2200" i="1" dirty="0" smtClean="0"/>
              <a:t> =  </a:t>
            </a:r>
            <a:r>
              <a:rPr lang="en-US" sz="2200" i="1" dirty="0" err="1" smtClean="0"/>
              <a:t>mcΔT</a:t>
            </a:r>
            <a:r>
              <a:rPr lang="en-US" sz="2200" i="1" dirty="0" smtClean="0"/>
              <a:t>.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b</a:t>
            </a:r>
            <a:r>
              <a:rPr lang="en-US" sz="2400" dirty="0" smtClean="0"/>
              <a:t>) List the measurements that must be made in order to obtain the value of </a:t>
            </a:r>
            <a:r>
              <a:rPr lang="en-US" sz="2400" i="1" dirty="0" err="1" smtClean="0"/>
              <a:t>q</a:t>
            </a:r>
            <a:r>
              <a:rPr lang="en-US" sz="2400" i="1" dirty="0" smtClean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Parts a &amp; </a:t>
            </a:r>
            <a:r>
              <a:rPr lang="en-US" dirty="0" err="1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Part a:</a:t>
            </a:r>
          </a:p>
          <a:p>
            <a:pPr>
              <a:buNone/>
            </a:pPr>
            <a:r>
              <a:rPr lang="en-US" sz="2400" dirty="0" err="1" smtClean="0"/>
              <a:t>q</a:t>
            </a:r>
            <a:r>
              <a:rPr lang="en-US" sz="2400" dirty="0" smtClean="0"/>
              <a:t> </a:t>
            </a:r>
            <a:r>
              <a:rPr lang="en-US" sz="2400" dirty="0" smtClean="0"/>
              <a:t>is in </a:t>
            </a:r>
            <a:r>
              <a:rPr lang="en-US" sz="2400" dirty="0" smtClean="0"/>
              <a:t>joules				</a:t>
            </a:r>
            <a:r>
              <a:rPr lang="en-US" sz="2400" dirty="0" err="1" smtClean="0"/>
              <a:t>c</a:t>
            </a:r>
            <a:r>
              <a:rPr lang="en-US" sz="2400" dirty="0" smtClean="0"/>
              <a:t> is in J/</a:t>
            </a:r>
            <a:r>
              <a:rPr lang="en-US" sz="2400" dirty="0" err="1" smtClean="0"/>
              <a:t>g</a:t>
            </a:r>
            <a:r>
              <a:rPr lang="en-US" sz="2400" dirty="0" smtClean="0"/>
              <a:t> °</a:t>
            </a:r>
            <a:r>
              <a:rPr lang="en-US" sz="2400" dirty="0" smtClean="0"/>
              <a:t>C</a:t>
            </a:r>
          </a:p>
          <a:p>
            <a:pPr>
              <a:buNone/>
            </a:pPr>
            <a:r>
              <a:rPr lang="en-US" sz="2400" dirty="0" err="1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/>
              <a:t>is in </a:t>
            </a:r>
            <a:r>
              <a:rPr lang="en-US" sz="2400" dirty="0" smtClean="0"/>
              <a:t>grams				</a:t>
            </a:r>
            <a:r>
              <a:rPr lang="en-US" sz="2400" dirty="0" smtClean="0"/>
              <a:t>T is in degrees Celsius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Part </a:t>
            </a:r>
            <a:r>
              <a:rPr lang="en-US" sz="2400" b="1" dirty="0" err="1" smtClean="0"/>
              <a:t>b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Volume </a:t>
            </a:r>
            <a:r>
              <a:rPr lang="en-US" sz="2400" dirty="0" smtClean="0"/>
              <a:t>or mass of the </a:t>
            </a:r>
            <a:r>
              <a:rPr lang="en-US" sz="2400" dirty="0" err="1" smtClean="0"/>
              <a:t>HCl</a:t>
            </a:r>
            <a:r>
              <a:rPr lang="en-US" sz="2400" dirty="0" smtClean="0"/>
              <a:t> or </a:t>
            </a:r>
            <a:r>
              <a:rPr lang="en-US" sz="2400" dirty="0" err="1" smtClean="0"/>
              <a:t>NaOH</a:t>
            </a:r>
            <a:r>
              <a:rPr lang="en-US" sz="2400" dirty="0" smtClean="0"/>
              <a:t> solutions</a:t>
            </a:r>
            <a:endParaRPr lang="en-US" sz="2400" dirty="0" smtClean="0"/>
          </a:p>
          <a:p>
            <a:r>
              <a:rPr lang="en-US" sz="2400" dirty="0" smtClean="0"/>
              <a:t>Initial </a:t>
            </a:r>
            <a:r>
              <a:rPr lang="en-US" sz="2400" dirty="0" smtClean="0"/>
              <a:t>temperature of </a:t>
            </a:r>
            <a:r>
              <a:rPr lang="en-US" sz="2400" dirty="0" err="1" smtClean="0"/>
              <a:t>HCl</a:t>
            </a:r>
            <a:r>
              <a:rPr lang="en-US" sz="2400" dirty="0" smtClean="0"/>
              <a:t> or </a:t>
            </a:r>
            <a:r>
              <a:rPr lang="en-US" sz="2400" dirty="0" err="1" smtClean="0"/>
              <a:t>NaOH</a:t>
            </a:r>
            <a:r>
              <a:rPr lang="en-US" sz="2400" dirty="0" smtClean="0"/>
              <a:t> before mixing</a:t>
            </a:r>
            <a:endParaRPr lang="en-US" sz="2400" dirty="0" smtClean="0"/>
          </a:p>
          <a:p>
            <a:r>
              <a:rPr lang="en-US" sz="2400" dirty="0" smtClean="0"/>
              <a:t>Final </a:t>
            </a:r>
            <a:r>
              <a:rPr lang="en-US" sz="2400" dirty="0" smtClean="0"/>
              <a:t>(highest) temperature of solution </a:t>
            </a:r>
            <a:r>
              <a:rPr lang="en-US" sz="2400" dirty="0" smtClean="0"/>
              <a:t>after </a:t>
            </a:r>
            <a:r>
              <a:rPr lang="en-US" sz="2400" dirty="0" smtClean="0"/>
              <a:t>mixing</a:t>
            </a:r>
          </a:p>
          <a:p>
            <a:r>
              <a:rPr lang="en-US" sz="2400" dirty="0" smtClean="0"/>
              <a:t>A common error on this part of the question was to confuse the calculation of </a:t>
            </a:r>
            <a:r>
              <a:rPr lang="en-US" sz="2400" i="1" dirty="0" smtClean="0"/>
              <a:t>T </a:t>
            </a:r>
            <a:r>
              <a:rPr lang="en-US" sz="2400" dirty="0" smtClean="0"/>
              <a:t>with</a:t>
            </a:r>
            <a:r>
              <a:rPr lang="en-US" sz="2400" i="1" dirty="0" smtClean="0"/>
              <a:t> </a:t>
            </a:r>
            <a:r>
              <a:rPr lang="en-US" sz="2400" dirty="0" smtClean="0"/>
              <a:t>measurements </a:t>
            </a:r>
            <a:r>
              <a:rPr lang="en-US" sz="2400" dirty="0" smtClean="0"/>
              <a:t>of T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 and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f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/>
          <a:lstStyle/>
          <a:p>
            <a:r>
              <a:rPr lang="en-US" sz="2600" dirty="0" smtClean="0"/>
              <a:t>Sample AP Problem: 2002 AP Examination Free-</a:t>
            </a:r>
            <a:r>
              <a:rPr lang="en-US" sz="2600" dirty="0" smtClean="0"/>
              <a:t>Response Questions </a:t>
            </a:r>
            <a:r>
              <a:rPr lang="en-US" sz="2600" dirty="0" smtClean="0"/>
              <a:t>5c–</a:t>
            </a:r>
            <a:r>
              <a:rPr lang="en-US" sz="2600" dirty="0" err="1" smtClean="0"/>
              <a:t>d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 smtClean="0"/>
              <a:t>part of the question asks the student to explain how to calculate the </a:t>
            </a:r>
            <a:r>
              <a:rPr lang="en-US" sz="2400" dirty="0" smtClean="0"/>
              <a:t>enthalpy of </a:t>
            </a:r>
            <a:r>
              <a:rPr lang="en-US" sz="2400" dirty="0" smtClean="0"/>
              <a:t>reaction.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This </a:t>
            </a:r>
            <a:r>
              <a:rPr lang="en-US" sz="2400" dirty="0" smtClean="0"/>
              <a:t>calculation requires knowledge of the quantities measured and </a:t>
            </a:r>
            <a:r>
              <a:rPr lang="en-US" sz="2400" dirty="0" smtClean="0"/>
              <a:t>an understanding </a:t>
            </a:r>
            <a:r>
              <a:rPr lang="en-US" sz="2400" dirty="0" smtClean="0"/>
              <a:t>of the term enthalpy of reaction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r>
              <a:rPr lang="en-US" sz="2400" b="1" dirty="0" smtClean="0"/>
              <a:t>5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c</a:t>
            </a:r>
            <a:r>
              <a:rPr lang="en-US" sz="2400" b="1" dirty="0" smtClean="0"/>
              <a:t>) Explain how to calculate each of the following.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		(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 ) </a:t>
            </a:r>
            <a:r>
              <a:rPr lang="en-US" sz="2400" b="1" i="1" dirty="0" smtClean="0"/>
              <a:t>The </a:t>
            </a:r>
            <a:r>
              <a:rPr lang="en-US" sz="2400" b="1" i="1" dirty="0" smtClean="0"/>
              <a:t>number of moles of water formed during the</a:t>
            </a:r>
            <a:r>
              <a:rPr lang="en-US" sz="2400" b="1" i="1" dirty="0" smtClean="0"/>
              <a:t> 			experiment.</a:t>
            </a:r>
          </a:p>
          <a:p>
            <a:pPr>
              <a:buNone/>
            </a:pPr>
            <a:r>
              <a:rPr lang="en-US" sz="2400" b="1" dirty="0" smtClean="0"/>
              <a:t>			(</a:t>
            </a:r>
            <a:r>
              <a:rPr lang="en-US" sz="2400" b="1" i="1" dirty="0" smtClean="0"/>
              <a:t>ii) </a:t>
            </a:r>
            <a:r>
              <a:rPr lang="en-US" sz="2400" b="1" i="1" dirty="0" smtClean="0"/>
              <a:t>The </a:t>
            </a:r>
            <a:r>
              <a:rPr lang="en-US" sz="2400" b="1" i="1" dirty="0" smtClean="0"/>
              <a:t>value of the molar enthalpy of neutralization,</a:t>
            </a:r>
            <a:r>
              <a:rPr lang="en-US" sz="2400" b="1" i="1" dirty="0" smtClean="0"/>
              <a:t> 			</a:t>
            </a:r>
            <a:r>
              <a:rPr lang="en-US" sz="2400" b="1" i="1" dirty="0" err="1" smtClean="0"/>
              <a:t>H</a:t>
            </a:r>
            <a:r>
              <a:rPr lang="en-US" sz="2400" b="1" i="1" baseline="-25000" dirty="0" err="1" smtClean="0"/>
              <a:t>neut</a:t>
            </a:r>
            <a:r>
              <a:rPr lang="en-US" sz="2400" b="1" i="1" dirty="0" smtClean="0"/>
              <a:t>, for the reaction </a:t>
            </a:r>
            <a:r>
              <a:rPr lang="en-US" sz="2400" b="1" i="1" dirty="0" smtClean="0"/>
              <a:t>between </a:t>
            </a:r>
            <a:r>
              <a:rPr lang="en-US" sz="2400" dirty="0" err="1" smtClean="0"/>
              <a:t>HCl</a:t>
            </a:r>
            <a:r>
              <a:rPr lang="en-US" sz="2400" dirty="0" err="1" smtClean="0"/>
              <a:t>(aq</a:t>
            </a:r>
            <a:r>
              <a:rPr lang="en-US" sz="2400" dirty="0" smtClean="0"/>
              <a:t>) and </a:t>
            </a:r>
            <a:r>
              <a:rPr lang="en-US" sz="2400" dirty="0" err="1" smtClean="0"/>
              <a:t>NaOH(aq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smtClean="0"/>
              <a:t>Answers to Problems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06963"/>
          </a:xfrm>
        </p:spPr>
        <p:txBody>
          <a:bodyPr/>
          <a:lstStyle/>
          <a:p>
            <a:r>
              <a:rPr lang="en-US" sz="2400" b="1" dirty="0" smtClean="0"/>
              <a:t>5 (</a:t>
            </a:r>
            <a:r>
              <a:rPr lang="en-US" sz="2400" b="1" dirty="0" err="1" smtClean="0"/>
              <a:t>c</a:t>
            </a:r>
            <a:r>
              <a:rPr lang="en-US" sz="2400" b="1" dirty="0" smtClean="0"/>
              <a:t>) Explain how to calculate each of the following.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		(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 ) </a:t>
            </a:r>
            <a:r>
              <a:rPr lang="en-US" sz="2400" b="1" i="1" dirty="0" smtClean="0"/>
              <a:t>The </a:t>
            </a:r>
            <a:r>
              <a:rPr lang="en-US" sz="2400" b="1" i="1" dirty="0" smtClean="0"/>
              <a:t>number of moles of water formed during the</a:t>
            </a:r>
            <a:r>
              <a:rPr lang="en-US" sz="2400" b="1" i="1" dirty="0" smtClean="0"/>
              <a:t> 			            experiment</a:t>
            </a:r>
            <a:r>
              <a:rPr lang="en-US" sz="2400" b="1" i="1" dirty="0" smtClean="0"/>
              <a:t>.</a:t>
            </a:r>
            <a:endParaRPr lang="en-US" sz="2400" b="1" i="1" dirty="0" smtClean="0"/>
          </a:p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Solution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Since there is mixing of equal volumes of the same concentration and the reaction has 1:</a:t>
            </a:r>
            <a:r>
              <a:rPr lang="en-US" sz="2400" dirty="0" smtClean="0"/>
              <a:t>1 </a:t>
            </a:r>
            <a:r>
              <a:rPr lang="en-US" sz="2400" dirty="0" err="1" smtClean="0"/>
              <a:t>stoichiometry</a:t>
            </a:r>
            <a:r>
              <a:rPr lang="en-US" sz="2400" dirty="0" smtClean="0"/>
              <a:t>, the number of moles of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dirty="0" smtClean="0"/>
              <a:t> = </a:t>
            </a:r>
            <a:r>
              <a:rPr lang="en-US" sz="2400" dirty="0" smtClean="0"/>
              <a:t>moles of </a:t>
            </a:r>
            <a:r>
              <a:rPr lang="en-US" sz="2400" dirty="0" err="1" smtClean="0"/>
              <a:t>HCl</a:t>
            </a:r>
            <a:r>
              <a:rPr lang="en-US" sz="2400" dirty="0" smtClean="0"/>
              <a:t> = </a:t>
            </a:r>
            <a:r>
              <a:rPr lang="en-US" sz="2400" dirty="0" smtClean="0"/>
              <a:t>moles </a:t>
            </a:r>
            <a:r>
              <a:rPr lang="en-US" sz="2400" dirty="0" err="1" smtClean="0"/>
              <a:t>NaOH</a:t>
            </a:r>
            <a:r>
              <a:rPr lang="en-US" sz="2400" dirty="0" smtClean="0"/>
              <a:t>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 common error </a:t>
            </a:r>
            <a:r>
              <a:rPr lang="en-US" sz="2400" dirty="0" smtClean="0"/>
              <a:t>on this part was to omit the </a:t>
            </a:r>
            <a:r>
              <a:rPr lang="en-US" sz="2400" dirty="0" err="1" smtClean="0"/>
              <a:t>stoichiometric</a:t>
            </a:r>
            <a:r>
              <a:rPr lang="en-US" sz="2400" dirty="0" smtClean="0"/>
              <a:t> ratio needed for determining the moles </a:t>
            </a:r>
            <a:r>
              <a:rPr lang="en-US" sz="2400" dirty="0" smtClean="0"/>
              <a:t>of water </a:t>
            </a:r>
            <a:r>
              <a:rPr lang="en-US" sz="2400" dirty="0" smtClean="0"/>
              <a:t>formed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Students must communicate all reasoning used to answer a question.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 smtClean="0"/>
              <a:t>Answers to Problems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400" b="1" dirty="0" smtClean="0"/>
              <a:t>5 (</a:t>
            </a:r>
            <a:r>
              <a:rPr lang="en-US" sz="2400" b="1" dirty="0" err="1" smtClean="0"/>
              <a:t>c</a:t>
            </a:r>
            <a:r>
              <a:rPr lang="en-US" sz="2400" b="1" dirty="0" smtClean="0"/>
              <a:t>) Explain how to calculate each of the following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			(</a:t>
            </a:r>
            <a:r>
              <a:rPr lang="en-US" sz="2400" b="1" i="1" dirty="0" smtClean="0"/>
              <a:t>ii) </a:t>
            </a:r>
            <a:r>
              <a:rPr lang="en-US" sz="2400" b="1" i="1" dirty="0" smtClean="0"/>
              <a:t>The </a:t>
            </a:r>
            <a:r>
              <a:rPr lang="en-US" sz="2400" b="1" i="1" dirty="0" smtClean="0"/>
              <a:t>value of the molar enthalpy of neutralization,</a:t>
            </a:r>
            <a:r>
              <a:rPr lang="en-US" sz="2400" b="1" i="1" dirty="0" smtClean="0"/>
              <a:t> 			     </a:t>
            </a:r>
            <a:r>
              <a:rPr lang="en-US" sz="2400" b="1" i="1" dirty="0" err="1" smtClean="0"/>
              <a:t>H</a:t>
            </a:r>
            <a:r>
              <a:rPr lang="en-US" sz="2400" b="1" i="1" baseline="-25000" dirty="0" err="1" smtClean="0"/>
              <a:t>neut</a:t>
            </a:r>
            <a:r>
              <a:rPr lang="en-US" sz="2400" b="1" i="1" dirty="0" smtClean="0"/>
              <a:t>, for the reaction </a:t>
            </a:r>
            <a:r>
              <a:rPr lang="en-US" sz="2400" b="1" i="1" dirty="0" smtClean="0"/>
              <a:t>between </a:t>
            </a:r>
            <a:r>
              <a:rPr lang="en-US" sz="2400" dirty="0" err="1" smtClean="0"/>
              <a:t>HCl</a:t>
            </a:r>
            <a:r>
              <a:rPr lang="en-US" sz="2400" dirty="0" err="1" smtClean="0"/>
              <a:t>(aq</a:t>
            </a:r>
            <a:r>
              <a:rPr lang="en-US" sz="2400" dirty="0" smtClean="0"/>
              <a:t>) and </a:t>
            </a:r>
            <a:r>
              <a:rPr lang="en-US" sz="2400" dirty="0" err="1" smtClean="0"/>
              <a:t>NaOH(aq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Solution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Determine the quantity of the heat produced, </a:t>
            </a:r>
            <a:r>
              <a:rPr lang="en-US" sz="2400" i="1" dirty="0" err="1" smtClean="0"/>
              <a:t>q</a:t>
            </a:r>
            <a:r>
              <a:rPr lang="en-US" sz="2400" i="1" dirty="0" smtClean="0"/>
              <a:t>, from</a:t>
            </a:r>
            <a:r>
              <a:rPr lang="en-US" sz="2400" i="1" dirty="0" smtClean="0"/>
              <a:t> </a:t>
            </a:r>
            <a:br>
              <a:rPr lang="en-US" sz="2400" i="1" dirty="0" smtClean="0"/>
            </a:br>
            <a:r>
              <a:rPr lang="en-US" sz="2400" i="1" dirty="0" err="1" smtClean="0"/>
              <a:t>q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mcΔT</a:t>
            </a:r>
            <a:r>
              <a:rPr lang="en-US" sz="2400" i="1" dirty="0" smtClean="0"/>
              <a:t>, where </a:t>
            </a:r>
            <a:r>
              <a:rPr lang="en-US" sz="2400" i="1" dirty="0" err="1" smtClean="0"/>
              <a:t>m</a:t>
            </a:r>
            <a:r>
              <a:rPr lang="en-US" sz="2400" i="1" dirty="0" smtClean="0"/>
              <a:t>  total mass </a:t>
            </a:r>
            <a:r>
              <a:rPr lang="en-US" sz="2400" i="1" dirty="0" smtClean="0"/>
              <a:t>of </a:t>
            </a:r>
            <a:r>
              <a:rPr lang="en-US" sz="2400" dirty="0" smtClean="0"/>
              <a:t>solution</a:t>
            </a:r>
            <a:r>
              <a:rPr lang="en-US" sz="2400" dirty="0" smtClean="0"/>
              <a:t>;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divide </a:t>
            </a:r>
            <a:r>
              <a:rPr lang="en-US" sz="2400" i="1" dirty="0" err="1" smtClean="0"/>
              <a:t>q</a:t>
            </a:r>
            <a:r>
              <a:rPr lang="en-US" sz="2400" i="1" dirty="0" smtClean="0"/>
              <a:t> by mol H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O determined in part (</a:t>
            </a:r>
            <a:r>
              <a:rPr lang="en-US" sz="2400" i="1" dirty="0" err="1" smtClean="0"/>
              <a:t>c)(i</a:t>
            </a:r>
            <a:r>
              <a:rPr lang="en-US" sz="2400" i="1" dirty="0" smtClean="0"/>
              <a:t>) to determine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neut</a:t>
            </a:r>
            <a:r>
              <a:rPr lang="en-US" sz="2400" i="1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dirty="0" smtClean="0"/>
              <a:t>common misconception in the calculation of </a:t>
            </a:r>
            <a:r>
              <a:rPr lang="en-US" sz="1800" i="1" dirty="0" err="1" smtClean="0"/>
              <a:t>q</a:t>
            </a:r>
            <a:r>
              <a:rPr lang="en-US" sz="1800" i="1" dirty="0" smtClean="0"/>
              <a:t> is to use the mass of one reactant </a:t>
            </a:r>
            <a:r>
              <a:rPr lang="en-US" sz="1800" i="1" dirty="0" smtClean="0"/>
              <a:t>or </a:t>
            </a:r>
            <a:r>
              <a:rPr lang="en-US" sz="1800" dirty="0" smtClean="0"/>
              <a:t>of </a:t>
            </a:r>
            <a:r>
              <a:rPr lang="en-US" sz="1800" dirty="0" smtClean="0"/>
              <a:t>the water instead of the sum of the masses of the reactants. </a:t>
            </a:r>
            <a:r>
              <a:rPr lang="en-US" sz="1800" dirty="0" smtClean="0"/>
              <a:t>The </a:t>
            </a:r>
            <a:r>
              <a:rPr lang="en-US" sz="1800" dirty="0" smtClean="0"/>
              <a:t>use of the </a:t>
            </a:r>
            <a:r>
              <a:rPr lang="en-US" sz="1800" dirty="0" smtClean="0"/>
              <a:t>incorrect equation </a:t>
            </a:r>
            <a:r>
              <a:rPr lang="en-US" sz="1800" dirty="0" smtClean="0"/>
              <a:t>on this part was another common error.</a:t>
            </a:r>
            <a:endParaRPr lang="en-US" sz="1800" dirty="0" smtClean="0"/>
          </a:p>
          <a:p>
            <a:r>
              <a:rPr lang="en-US" sz="1800" dirty="0" smtClean="0"/>
              <a:t>Students often </a:t>
            </a:r>
            <a:r>
              <a:rPr lang="en-US" sz="1800" dirty="0" smtClean="0"/>
              <a:t>failed to divide the calculated </a:t>
            </a:r>
            <a:r>
              <a:rPr lang="en-US" sz="1800" i="1" dirty="0" err="1" smtClean="0"/>
              <a:t>q</a:t>
            </a:r>
            <a:r>
              <a:rPr lang="en-US" sz="1800" i="1" dirty="0" smtClean="0"/>
              <a:t> by the moles of water produced.</a:t>
            </a:r>
            <a:endParaRPr lang="en-US" sz="1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next part of this problem asks the student to project how the values of </a:t>
            </a:r>
            <a:r>
              <a:rPr lang="en-US" i="1" dirty="0" err="1" smtClean="0"/>
              <a:t>q</a:t>
            </a:r>
            <a:r>
              <a:rPr lang="en-US" i="1" dirty="0" smtClean="0"/>
              <a:t> and H </a:t>
            </a:r>
            <a:r>
              <a:rPr lang="en-US" dirty="0" smtClean="0"/>
              <a:t>will</a:t>
            </a:r>
            <a:r>
              <a:rPr lang="en-US" i="1" dirty="0" smtClean="0"/>
              <a:t> </a:t>
            </a:r>
            <a:r>
              <a:rPr lang="en-US" dirty="0" smtClean="0"/>
              <a:t>change </a:t>
            </a:r>
            <a:r>
              <a:rPr lang="en-US" dirty="0" smtClean="0"/>
              <a:t>as reaction conditions change.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These </a:t>
            </a:r>
            <a:r>
              <a:rPr lang="en-US" dirty="0" smtClean="0"/>
              <a:t>questions will probe a student’s </a:t>
            </a:r>
            <a:r>
              <a:rPr lang="en-US" dirty="0" smtClean="0"/>
              <a:t>conceptual understanding </a:t>
            </a:r>
            <a:r>
              <a:rPr lang="en-US" dirty="0" smtClean="0"/>
              <a:t>of the procedure.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5d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5(</a:t>
            </a:r>
            <a:r>
              <a:rPr lang="en-US" dirty="0" smtClean="0"/>
              <a:t>d) </a:t>
            </a:r>
            <a:r>
              <a:rPr lang="en-US" dirty="0" smtClean="0"/>
              <a:t>The </a:t>
            </a:r>
            <a:r>
              <a:rPr lang="en-US" dirty="0" smtClean="0"/>
              <a:t>student repeats the experiment with the same equal volumes as before, but </a:t>
            </a:r>
            <a:r>
              <a:rPr lang="en-US" dirty="0" smtClean="0"/>
              <a:t>this time </a:t>
            </a:r>
            <a:r>
              <a:rPr lang="en-US" dirty="0" smtClean="0"/>
              <a:t>uses 2.0 M </a:t>
            </a:r>
            <a:r>
              <a:rPr lang="en-US" dirty="0" err="1" smtClean="0"/>
              <a:t>HCl</a:t>
            </a:r>
            <a:r>
              <a:rPr lang="en-US" dirty="0" smtClean="0"/>
              <a:t> and 2.0 M </a:t>
            </a:r>
            <a:r>
              <a:rPr lang="en-US" dirty="0" err="1" smtClean="0"/>
              <a:t>NaOH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Indicate whether the value of </a:t>
            </a:r>
            <a:r>
              <a:rPr lang="en-US" dirty="0" err="1" smtClean="0"/>
              <a:t>q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increases</a:t>
            </a:r>
            <a:r>
              <a:rPr lang="en-US" dirty="0" smtClean="0"/>
              <a:t>, decreases, or stays the same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when compared </a:t>
            </a:r>
            <a:r>
              <a:rPr lang="en-US" dirty="0" smtClean="0"/>
              <a:t>to the </a:t>
            </a:r>
            <a:r>
              <a:rPr lang="en-US" dirty="0" smtClean="0"/>
              <a:t>first </a:t>
            </a:r>
            <a:r>
              <a:rPr lang="en-US" dirty="0" smtClean="0"/>
              <a:t>experiment. Justify your prediction.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capacity is an extensive property, meaning </a:t>
            </a:r>
            <a:r>
              <a:rPr lang="en-US" dirty="0" smtClean="0"/>
              <a:t>it depends </a:t>
            </a:r>
            <a:r>
              <a:rPr lang="en-US" dirty="0" smtClean="0"/>
              <a:t>on the amount </a:t>
            </a:r>
            <a:r>
              <a:rPr lang="en-US" dirty="0" smtClean="0"/>
              <a:t>present:</a:t>
            </a:r>
          </a:p>
          <a:p>
            <a:pPr>
              <a:buNone/>
            </a:pPr>
            <a:r>
              <a:rPr lang="en-US" dirty="0" smtClean="0"/>
              <a:t>	a </a:t>
            </a:r>
            <a:r>
              <a:rPr lang="en-US" dirty="0" smtClean="0"/>
              <a:t>large amount of a substance would require more heat </a:t>
            </a:r>
            <a:r>
              <a:rPr lang="en-US" dirty="0" smtClean="0"/>
              <a:t>to raise </a:t>
            </a:r>
            <a:r>
              <a:rPr lang="en-US" dirty="0" smtClean="0"/>
              <a:t>the temperature 1 K than a small amount of the same substance.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Heat </a:t>
            </a:r>
            <a:r>
              <a:rPr lang="en-US" dirty="0" smtClean="0"/>
              <a:t>capacity </a:t>
            </a:r>
            <a:r>
              <a:rPr lang="en-US" dirty="0" smtClean="0"/>
              <a:t>depends upon </a:t>
            </a:r>
            <a:r>
              <a:rPr lang="en-US" dirty="0" smtClean="0"/>
              <a:t>the amount of the substance you have.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T will be greater, so </a:t>
            </a:r>
            <a:r>
              <a:rPr lang="en-US" dirty="0" err="1" smtClean="0"/>
              <a:t>q</a:t>
            </a:r>
            <a:r>
              <a:rPr lang="en-US" dirty="0" smtClean="0"/>
              <a:t> increases.</a:t>
            </a:r>
            <a:r>
              <a:rPr lang="en-US" dirty="0" smtClean="0"/>
              <a:t> (Remember T and </a:t>
            </a:r>
            <a:r>
              <a:rPr lang="en-US" dirty="0" err="1" smtClean="0"/>
              <a:t>q</a:t>
            </a:r>
            <a:r>
              <a:rPr lang="en-US" dirty="0" smtClean="0"/>
              <a:t> are directly </a:t>
            </a:r>
            <a:r>
              <a:rPr lang="en-US" dirty="0" err="1" smtClean="0"/>
              <a:t>proportional)There</a:t>
            </a:r>
            <a:r>
              <a:rPr lang="en-US" dirty="0" smtClean="0"/>
              <a:t> </a:t>
            </a:r>
            <a:r>
              <a:rPr lang="en-US" dirty="0" smtClean="0"/>
              <a:t>are more moles of </a:t>
            </a:r>
            <a:r>
              <a:rPr lang="en-US" dirty="0" err="1" smtClean="0"/>
              <a:t>HCl</a:t>
            </a:r>
            <a:r>
              <a:rPr lang="en-US" dirty="0" smtClean="0"/>
              <a:t> and </a:t>
            </a:r>
            <a:r>
              <a:rPr lang="en-US" dirty="0" err="1" smtClean="0"/>
              <a:t>NaOH</a:t>
            </a:r>
            <a:r>
              <a:rPr lang="en-US" dirty="0" smtClean="0"/>
              <a:t> reacting </a:t>
            </a:r>
            <a:r>
              <a:rPr lang="en-US" dirty="0" smtClean="0"/>
              <a:t>so the final </a:t>
            </a:r>
            <a:r>
              <a:rPr lang="en-US" dirty="0" smtClean="0"/>
              <a:t>temperature of the mixture will be higher.</a:t>
            </a:r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 smtClean="0"/>
              <a:t>misconceptions on this part included a statement that the mass </a:t>
            </a:r>
            <a:r>
              <a:rPr lang="en-US" dirty="0" smtClean="0"/>
              <a:t>doubles instead </a:t>
            </a:r>
            <a:r>
              <a:rPr lang="en-US" dirty="0" smtClean="0"/>
              <a:t>of correctly stating that the number of moles of reactants doubles.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5d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5d (</a:t>
            </a:r>
            <a:r>
              <a:rPr lang="en-US" b="1" i="1" dirty="0" smtClean="0"/>
              <a:t>ii)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r>
              <a:rPr lang="en-US" dirty="0" smtClean="0"/>
              <a:t>Indicate </a:t>
            </a:r>
            <a:r>
              <a:rPr lang="en-US" dirty="0" smtClean="0"/>
              <a:t>whether the value of the molar enthalpy of neutralization,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neut</a:t>
            </a:r>
            <a:r>
              <a:rPr lang="en-US" dirty="0" smtClean="0"/>
              <a:t>, increases</a:t>
            </a:r>
            <a:r>
              <a:rPr lang="en-US" dirty="0" smtClean="0"/>
              <a:t>, decrease</a:t>
            </a:r>
            <a:r>
              <a:rPr lang="en-US" dirty="0" smtClean="0"/>
              <a:t>, or stays the same when compared to the </a:t>
            </a:r>
            <a:r>
              <a:rPr lang="en-US" dirty="0" smtClean="0"/>
              <a:t>first </a:t>
            </a:r>
            <a:r>
              <a:rPr lang="en-US" dirty="0" smtClean="0"/>
              <a:t>experiment.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Justify your answer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 err="1" smtClean="0"/>
              <a:t>q</a:t>
            </a:r>
            <a:r>
              <a:rPr lang="en-US" dirty="0" smtClean="0"/>
              <a:t> and mol H</a:t>
            </a:r>
            <a:r>
              <a:rPr lang="en-US" baseline="-25000" dirty="0" smtClean="0"/>
              <a:t>2</a:t>
            </a:r>
            <a:r>
              <a:rPr lang="en-US" dirty="0" smtClean="0"/>
              <a:t>O increase proportionately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Molar enthalpy is </a:t>
            </a:r>
            <a:r>
              <a:rPr lang="en-US" dirty="0" smtClean="0"/>
              <a:t>defined </a:t>
            </a:r>
            <a:r>
              <a:rPr lang="en-US" dirty="0" smtClean="0"/>
              <a:t>as per mole </a:t>
            </a:r>
            <a:r>
              <a:rPr lang="en-US" dirty="0" smtClean="0"/>
              <a:t>of reaction</a:t>
            </a:r>
            <a:r>
              <a:rPr lang="en-US" dirty="0" smtClean="0"/>
              <a:t>, therefore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neut</a:t>
            </a:r>
            <a:r>
              <a:rPr lang="en-US" dirty="0" smtClean="0"/>
              <a:t> will not change when the number of moles is doubled.</a:t>
            </a:r>
            <a:endParaRPr lang="en-US" dirty="0" smtClean="0"/>
          </a:p>
          <a:p>
            <a:r>
              <a:rPr lang="en-US" dirty="0" smtClean="0"/>
              <a:t>Students often </a:t>
            </a:r>
            <a:r>
              <a:rPr lang="en-US" dirty="0" smtClean="0"/>
              <a:t>failed to recognize the proportion of </a:t>
            </a:r>
            <a:r>
              <a:rPr lang="en-US" dirty="0" err="1" smtClean="0"/>
              <a:t>q</a:t>
            </a:r>
            <a:r>
              <a:rPr lang="en-US" dirty="0" smtClean="0"/>
              <a:t> to the moles of product </a:t>
            </a:r>
            <a:r>
              <a:rPr lang="en-US" dirty="0" smtClean="0"/>
              <a:t>to calculate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neut</a:t>
            </a:r>
            <a:r>
              <a:rPr lang="en-US" dirty="0" smtClean="0"/>
              <a:t>. Students </a:t>
            </a:r>
            <a:r>
              <a:rPr lang="en-US" dirty="0" smtClean="0"/>
              <a:t>often </a:t>
            </a:r>
            <a:r>
              <a:rPr lang="en-US" dirty="0" smtClean="0"/>
              <a:t>focused on a change in </a:t>
            </a:r>
            <a:r>
              <a:rPr lang="en-US" dirty="0" smtClean="0"/>
              <a:t>mass, </a:t>
            </a:r>
            <a:r>
              <a:rPr lang="en-US" dirty="0" smtClean="0"/>
              <a:t>or </a:t>
            </a:r>
            <a:r>
              <a:rPr lang="en-US" dirty="0" err="1" smtClean="0"/>
              <a:t>molarity</a:t>
            </a:r>
            <a:r>
              <a:rPr lang="en-US" dirty="0" smtClean="0"/>
              <a:t>, </a:t>
            </a:r>
            <a:r>
              <a:rPr lang="en-US" dirty="0" smtClean="0"/>
              <a:t>instead </a:t>
            </a:r>
            <a:r>
              <a:rPr lang="en-US" dirty="0" smtClean="0"/>
              <a:t>of moles </a:t>
            </a:r>
            <a:r>
              <a:rPr lang="en-US" dirty="0" smtClean="0"/>
              <a:t>of product.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5e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 (</a:t>
            </a:r>
            <a:r>
              <a:rPr lang="en-US" b="1" dirty="0" err="1" smtClean="0"/>
              <a:t>e</a:t>
            </a:r>
            <a:r>
              <a:rPr lang="en-US" b="1" dirty="0" smtClean="0"/>
              <a:t>) </a:t>
            </a:r>
            <a:r>
              <a:rPr lang="en-US" dirty="0" smtClean="0"/>
              <a:t>Suppose that a </a:t>
            </a:r>
            <a:r>
              <a:rPr lang="en-US" dirty="0" smtClean="0"/>
              <a:t>significant </a:t>
            </a:r>
            <a:r>
              <a:rPr lang="en-US" dirty="0" smtClean="0"/>
              <a:t>amount of</a:t>
            </a:r>
            <a:r>
              <a:rPr lang="en-US" dirty="0" smtClean="0"/>
              <a:t> 			   heat </a:t>
            </a:r>
            <a:r>
              <a:rPr lang="en-US" dirty="0" smtClean="0"/>
              <a:t>were lost to the air during the</a:t>
            </a:r>
            <a:r>
              <a:rPr lang="en-US" dirty="0" smtClean="0"/>
              <a:t> 				   experiment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effect </a:t>
            </a:r>
            <a:r>
              <a:rPr lang="en-US" dirty="0" smtClean="0"/>
              <a:t>would this have on the calculated value of the molar enthalpy </a:t>
            </a:r>
            <a:r>
              <a:rPr lang="en-US" dirty="0" smtClean="0"/>
              <a:t>of neutralization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neut</a:t>
            </a:r>
            <a:r>
              <a:rPr lang="en-US" dirty="0" smtClean="0"/>
              <a:t>? Justify your answer.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/>
              <a:t>Answer to Problem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2500" dirty="0" smtClean="0"/>
              <a:t>Heat </a:t>
            </a:r>
            <a:r>
              <a:rPr lang="en-US" sz="2500" dirty="0" smtClean="0"/>
              <a:t>lost to the air will produce a smaller T.</a:t>
            </a:r>
            <a:r>
              <a:rPr lang="en-US" sz="2500" dirty="0" smtClean="0"/>
              <a:t> </a:t>
            </a:r>
            <a:br>
              <a:rPr lang="en-US" sz="2500" dirty="0" smtClean="0"/>
            </a:br>
            <a:r>
              <a:rPr lang="en-US" sz="2500" dirty="0" smtClean="0"/>
              <a:t>In </a:t>
            </a:r>
            <a:r>
              <a:rPr lang="en-US" sz="2500" dirty="0" smtClean="0"/>
              <a:t>the equation </a:t>
            </a:r>
            <a:r>
              <a:rPr lang="en-US" sz="2500" dirty="0" err="1" smtClean="0"/>
              <a:t>q</a:t>
            </a:r>
            <a:r>
              <a:rPr lang="en-US" sz="2500" dirty="0" smtClean="0"/>
              <a:t> = </a:t>
            </a:r>
            <a:r>
              <a:rPr lang="en-US" sz="2500" dirty="0" err="1" smtClean="0"/>
              <a:t>mcT</a:t>
            </a:r>
            <a:r>
              <a:rPr lang="en-US" sz="2500" dirty="0" smtClean="0"/>
              <a:t>, a smaller T </a:t>
            </a:r>
            <a:r>
              <a:rPr lang="en-US" sz="2500" dirty="0" smtClean="0"/>
              <a:t>will produce </a:t>
            </a:r>
            <a:r>
              <a:rPr lang="en-US" sz="2500" dirty="0" smtClean="0"/>
              <a:t>a smaller value for </a:t>
            </a:r>
            <a:r>
              <a:rPr lang="en-US" sz="2500" dirty="0" err="1" smtClean="0"/>
              <a:t>q</a:t>
            </a:r>
            <a:r>
              <a:rPr lang="en-US" sz="2500" dirty="0" smtClean="0"/>
              <a:t> than it should.</a:t>
            </a:r>
            <a:r>
              <a:rPr lang="en-US" sz="2500" dirty="0" smtClean="0"/>
              <a:t> </a:t>
            </a:r>
            <a:br>
              <a:rPr lang="en-US" sz="2500" dirty="0" smtClean="0"/>
            </a:br>
            <a:r>
              <a:rPr lang="en-US" sz="2500" dirty="0" smtClean="0"/>
              <a:t>When </a:t>
            </a:r>
            <a:r>
              <a:rPr lang="en-US" sz="2500" dirty="0" smtClean="0"/>
              <a:t>this smaller value of </a:t>
            </a:r>
            <a:r>
              <a:rPr lang="en-US" sz="2500" dirty="0" err="1" smtClean="0"/>
              <a:t>q</a:t>
            </a:r>
            <a:r>
              <a:rPr lang="en-US" sz="2500" dirty="0" smtClean="0"/>
              <a:t> is divided by </a:t>
            </a:r>
            <a:r>
              <a:rPr lang="en-US" sz="2500" dirty="0" smtClean="0"/>
              <a:t>the correct </a:t>
            </a:r>
            <a:r>
              <a:rPr lang="en-US" sz="2500" dirty="0" smtClean="0"/>
              <a:t>number of moles of water, the calculated </a:t>
            </a:r>
            <a:r>
              <a:rPr lang="en-US" sz="2500" dirty="0" err="1" smtClean="0"/>
              <a:t>H</a:t>
            </a:r>
            <a:r>
              <a:rPr lang="en-US" sz="2500" baseline="-25000" dirty="0" err="1" smtClean="0"/>
              <a:t>neut</a:t>
            </a:r>
            <a:r>
              <a:rPr lang="en-US" sz="2500" dirty="0" smtClean="0"/>
              <a:t> will be too small.</a:t>
            </a:r>
            <a:r>
              <a:rPr lang="en-US" sz="2500" dirty="0" smtClean="0"/>
              <a:t> </a:t>
            </a:r>
            <a:br>
              <a:rPr lang="en-US" sz="2500" dirty="0" smtClean="0"/>
            </a:br>
            <a:r>
              <a:rPr lang="en-US" sz="2500" dirty="0" smtClean="0"/>
              <a:t>Since </a:t>
            </a:r>
            <a:r>
              <a:rPr lang="en-US" sz="2500" dirty="0" smtClean="0"/>
              <a:t>the </a:t>
            </a:r>
            <a:r>
              <a:rPr lang="en-US" sz="2500" dirty="0" smtClean="0"/>
              <a:t>reaction is </a:t>
            </a:r>
            <a:r>
              <a:rPr lang="en-US" sz="2500" dirty="0" smtClean="0"/>
              <a:t>exothermic, </a:t>
            </a:r>
            <a:r>
              <a:rPr lang="en-US" sz="2500" dirty="0" err="1" smtClean="0"/>
              <a:t>q</a:t>
            </a:r>
            <a:r>
              <a:rPr lang="en-US" sz="2500" dirty="0" smtClean="0"/>
              <a:t> will be negative and thus </a:t>
            </a:r>
            <a:r>
              <a:rPr lang="en-US" sz="2500" dirty="0" err="1" smtClean="0"/>
              <a:t>H</a:t>
            </a:r>
            <a:r>
              <a:rPr lang="en-US" sz="2500" baseline="-25000" dirty="0" err="1" smtClean="0"/>
              <a:t>neut</a:t>
            </a:r>
            <a:r>
              <a:rPr lang="en-US" sz="2500" dirty="0" smtClean="0"/>
              <a:t> will be less negative or more positive than </a:t>
            </a:r>
            <a:r>
              <a:rPr lang="en-US" sz="2500" dirty="0" smtClean="0"/>
              <a:t>it should </a:t>
            </a:r>
            <a:r>
              <a:rPr lang="en-US" sz="2500" dirty="0" smtClean="0"/>
              <a:t>be.</a:t>
            </a:r>
            <a:endParaRPr lang="en-US" sz="2500" dirty="0" smtClean="0"/>
          </a:p>
          <a:p>
            <a:r>
              <a:rPr lang="en-US" sz="2500" dirty="0" smtClean="0"/>
              <a:t>Students often </a:t>
            </a:r>
            <a:r>
              <a:rPr lang="en-US" sz="2500" dirty="0" smtClean="0"/>
              <a:t>failed to completely justify a correct reply that the calculated value </a:t>
            </a:r>
            <a:r>
              <a:rPr lang="en-US" sz="2500" dirty="0" smtClean="0"/>
              <a:t>for </a:t>
            </a:r>
            <a:r>
              <a:rPr lang="en-US" sz="2500" dirty="0" err="1" smtClean="0"/>
              <a:t>H</a:t>
            </a:r>
            <a:r>
              <a:rPr lang="en-US" sz="2500" baseline="-25000" dirty="0" err="1" smtClean="0"/>
              <a:t>neut</a:t>
            </a:r>
            <a:r>
              <a:rPr lang="en-US" sz="2500" dirty="0" smtClean="0"/>
              <a:t> </a:t>
            </a:r>
            <a:r>
              <a:rPr lang="en-US" sz="2500" dirty="0" smtClean="0"/>
              <a:t>will be too low.</a:t>
            </a:r>
            <a:r>
              <a:rPr lang="en-US" sz="2500" dirty="0" smtClean="0"/>
              <a:t> </a:t>
            </a:r>
            <a:br>
              <a:rPr lang="en-US" sz="2500" dirty="0" smtClean="0"/>
            </a:br>
            <a:r>
              <a:rPr lang="en-US" sz="2500" dirty="0" smtClean="0"/>
              <a:t>A </a:t>
            </a:r>
            <a:r>
              <a:rPr lang="en-US" sz="2500" dirty="0" smtClean="0"/>
              <a:t>complete </a:t>
            </a:r>
            <a:r>
              <a:rPr lang="en-US" sz="2500" dirty="0" err="1" smtClean="0"/>
              <a:t>justifcation</a:t>
            </a:r>
            <a:r>
              <a:rPr lang="en-US" sz="2500" dirty="0" smtClean="0"/>
              <a:t> </a:t>
            </a:r>
            <a:r>
              <a:rPr lang="en-US" sz="2500" dirty="0" smtClean="0"/>
              <a:t>needs to begin with the problem </a:t>
            </a:r>
            <a:r>
              <a:rPr lang="en-US" sz="2500" dirty="0" smtClean="0"/>
              <a:t>with the </a:t>
            </a:r>
            <a:r>
              <a:rPr lang="en-US" sz="2500" dirty="0" smtClean="0"/>
              <a:t>erroneous measurement and describe how this error </a:t>
            </a:r>
            <a:r>
              <a:rPr lang="en-US" sz="2500" dirty="0" smtClean="0"/>
              <a:t>affects </a:t>
            </a:r>
            <a:r>
              <a:rPr lang="en-US" sz="2500" dirty="0" smtClean="0"/>
              <a:t>each calculation </a:t>
            </a:r>
            <a:r>
              <a:rPr lang="en-US" sz="2500" dirty="0" smtClean="0"/>
              <a:t>that follows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Calorimetry</a:t>
            </a:r>
            <a:r>
              <a:rPr lang="en-US" dirty="0" smtClean="0"/>
              <a:t> and Hess’s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Coffee </a:t>
            </a:r>
            <a:r>
              <a:rPr lang="en-US" dirty="0" smtClean="0"/>
              <a:t>cup calorimeters are </a:t>
            </a:r>
            <a:r>
              <a:rPr lang="en-US" dirty="0" smtClean="0"/>
              <a:t>often </a:t>
            </a:r>
            <a:r>
              <a:rPr lang="en-US" dirty="0" smtClean="0"/>
              <a:t>used to develop an understanding of Hess’s Law.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heats of </a:t>
            </a:r>
            <a:r>
              <a:rPr lang="en-US" dirty="0" smtClean="0"/>
              <a:t>reaction of two or more </a:t>
            </a:r>
            <a:r>
              <a:rPr lang="en-US" dirty="0" smtClean="0"/>
              <a:t>different </a:t>
            </a:r>
            <a:r>
              <a:rPr lang="en-US" dirty="0" smtClean="0"/>
              <a:t>reactions are determined.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sum of these enthalpies </a:t>
            </a:r>
            <a:r>
              <a:rPr lang="en-US" dirty="0" smtClean="0"/>
              <a:t>is equal </a:t>
            </a:r>
            <a:r>
              <a:rPr lang="en-US" dirty="0" smtClean="0"/>
              <a:t>to the heat of reaction for a target reaction, whose equation is the sum of the </a:t>
            </a:r>
            <a:r>
              <a:rPr lang="en-US" dirty="0" smtClean="0"/>
              <a:t>equations of </a:t>
            </a:r>
            <a:r>
              <a:rPr lang="en-US" dirty="0" smtClean="0"/>
              <a:t>the two or more reactions studied.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Bomb Calorimeter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F81BD"/>
                </a:solidFill>
                <a:ea typeface="+mn-ea"/>
                <a:cs typeface="+mn-cs"/>
              </a:rPr>
              <a:t>Constant volume </a:t>
            </a:r>
            <a:r>
              <a:rPr lang="en-US" dirty="0">
                <a:ea typeface="+mn-ea"/>
                <a:cs typeface="+mn-cs"/>
              </a:rPr>
              <a:t>calorimeter is called a bomb calorimeter.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Material is put in a container with pure oxygen. Wires are used to start the combustion. The container is put into a container of water.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The heat capacity of the calorimeter is known and tested.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Since 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V = 0, P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V = 0, 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E = </a:t>
            </a:r>
            <a:r>
              <a:rPr lang="en-US" dirty="0" err="1">
                <a:ea typeface="+mn-ea"/>
                <a:cs typeface="+mn-cs"/>
              </a:rPr>
              <a:t>q</a:t>
            </a:r>
            <a:r>
              <a:rPr lang="en-US" dirty="0"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Bomb Calorimeter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3048000" cy="5029200"/>
          </a:xfrm>
        </p:spPr>
        <p:txBody>
          <a:bodyPr/>
          <a:lstStyle/>
          <a:p>
            <a:pPr eaLnBrk="1" hangingPunct="1">
              <a:lnSpc>
                <a:spcPct val="145000"/>
              </a:lnSpc>
            </a:pPr>
            <a:r>
              <a:rPr lang="en-US"/>
              <a:t>thermometer</a:t>
            </a:r>
          </a:p>
          <a:p>
            <a:pPr eaLnBrk="1" hangingPunct="1">
              <a:lnSpc>
                <a:spcPct val="145000"/>
              </a:lnSpc>
            </a:pPr>
            <a:r>
              <a:rPr lang="en-US"/>
              <a:t>stirrer</a:t>
            </a:r>
          </a:p>
          <a:p>
            <a:pPr eaLnBrk="1" hangingPunct="1">
              <a:lnSpc>
                <a:spcPct val="145000"/>
              </a:lnSpc>
            </a:pPr>
            <a:r>
              <a:rPr lang="en-US"/>
              <a:t>full of water</a:t>
            </a:r>
          </a:p>
          <a:p>
            <a:pPr eaLnBrk="1" hangingPunct="1">
              <a:lnSpc>
                <a:spcPct val="145000"/>
              </a:lnSpc>
            </a:pPr>
            <a:r>
              <a:rPr lang="en-US"/>
              <a:t>ignition wire</a:t>
            </a:r>
          </a:p>
          <a:p>
            <a:pPr eaLnBrk="1" hangingPunct="1">
              <a:lnSpc>
                <a:spcPct val="145000"/>
              </a:lnSpc>
            </a:pPr>
            <a:r>
              <a:rPr lang="en-US"/>
              <a:t>Steel bomb</a:t>
            </a:r>
          </a:p>
          <a:p>
            <a:pPr eaLnBrk="1" hangingPunct="1">
              <a:lnSpc>
                <a:spcPct val="145000"/>
              </a:lnSpc>
            </a:pPr>
            <a:r>
              <a:rPr lang="en-US"/>
              <a:t>sample</a:t>
            </a:r>
          </a:p>
        </p:txBody>
      </p:sp>
      <p:pic>
        <p:nvPicPr>
          <p:cNvPr id="117764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0" y="404813"/>
            <a:ext cx="4686300" cy="59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2362200" y="2514600"/>
            <a:ext cx="20574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 flipV="1">
            <a:off x="3581400" y="1600200"/>
            <a:ext cx="34290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3429000" y="3352800"/>
            <a:ext cx="914400" cy="76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514600" y="4876800"/>
            <a:ext cx="31242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 flipV="1">
            <a:off x="3505200" y="3124200"/>
            <a:ext cx="2057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V="1">
            <a:off x="3124200" y="4800600"/>
            <a:ext cx="1828800" cy="228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55825" y="65088"/>
            <a:ext cx="485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/>
              <a:t>Constant-Volume Calorimetry</a:t>
            </a:r>
          </a:p>
        </p:txBody>
      </p:sp>
      <p:pic>
        <p:nvPicPr>
          <p:cNvPr id="14339" name="Picture 3" descr="C:\Chang Powerpoint\Figures\cng7ch06\cha56011_060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5086350" cy="5486400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359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No heat enters or leaves!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497513" y="2438400"/>
            <a:ext cx="349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sys</a:t>
            </a:r>
            <a:r>
              <a:rPr lang="en-US" altLang="en-US"/>
              <a:t> = </a:t>
            </a:r>
            <a:r>
              <a:rPr lang="en-US" altLang="en-US" i="1"/>
              <a:t>q</a:t>
            </a:r>
            <a:r>
              <a:rPr lang="en-US" altLang="en-US" baseline="-25000"/>
              <a:t>water</a:t>
            </a:r>
            <a:r>
              <a:rPr lang="en-US" altLang="en-US"/>
              <a:t> + </a:t>
            </a:r>
            <a:r>
              <a:rPr lang="en-US" altLang="en-US" i="1"/>
              <a:t>q</a:t>
            </a:r>
            <a:r>
              <a:rPr lang="en-US" altLang="en-US" baseline="-25000"/>
              <a:t>bomb</a:t>
            </a:r>
            <a:r>
              <a:rPr lang="en-US" altLang="en-US"/>
              <a:t> + </a:t>
            </a:r>
            <a:r>
              <a:rPr lang="en-US" altLang="en-US" i="1"/>
              <a:t>q</a:t>
            </a:r>
            <a:r>
              <a:rPr lang="en-US" altLang="en-US" baseline="-25000"/>
              <a:t>rxn</a:t>
            </a:r>
            <a:endParaRPr lang="en-US" altLang="en-US" i="1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499100" y="2903538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sys</a:t>
            </a:r>
            <a:r>
              <a:rPr lang="en-US" altLang="en-US"/>
              <a:t> = 0</a:t>
            </a:r>
            <a:endParaRPr lang="en-US" altLang="en-US" i="1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499100" y="3370263"/>
            <a:ext cx="306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rxn</a:t>
            </a:r>
            <a:r>
              <a:rPr lang="en-US" altLang="en-US"/>
              <a:t> = - (</a:t>
            </a:r>
            <a:r>
              <a:rPr lang="en-US" altLang="en-US" i="1"/>
              <a:t>q</a:t>
            </a:r>
            <a:r>
              <a:rPr lang="en-US" altLang="en-US" baseline="-25000"/>
              <a:t>water</a:t>
            </a:r>
            <a:r>
              <a:rPr lang="en-US" altLang="en-US"/>
              <a:t> + </a:t>
            </a:r>
            <a:r>
              <a:rPr lang="en-US" altLang="en-US" i="1"/>
              <a:t>q</a:t>
            </a:r>
            <a:r>
              <a:rPr lang="en-US" altLang="en-US" baseline="-25000"/>
              <a:t>bomb</a:t>
            </a:r>
            <a:r>
              <a:rPr lang="en-US" altLang="en-US"/>
              <a:t>)</a:t>
            </a:r>
            <a:endParaRPr lang="en-US" altLang="en-US" i="1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499100" y="3836988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water</a:t>
            </a:r>
            <a:r>
              <a:rPr lang="en-US" altLang="en-US"/>
              <a:t> = </a:t>
            </a:r>
            <a:r>
              <a:rPr lang="en-US" altLang="en-US" i="1"/>
              <a:t>m</a:t>
            </a:r>
            <a:r>
              <a:rPr lang="en-US" altLang="en-US"/>
              <a:t>s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499100" y="4303713"/>
            <a:ext cx="220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 baseline="-25000"/>
              <a:t>bomb</a:t>
            </a:r>
            <a:r>
              <a:rPr lang="en-US" altLang="en-US"/>
              <a:t> = </a:t>
            </a:r>
            <a:r>
              <a:rPr lang="en-US" altLang="en-US" i="1"/>
              <a:t>C</a:t>
            </a:r>
            <a:r>
              <a:rPr lang="en-US" altLang="en-US" i="1" baseline="-25000"/>
              <a:t>bomb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t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6.4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486400" y="4953000"/>
            <a:ext cx="331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Reaction at Constant </a:t>
            </a:r>
            <a:r>
              <a:rPr lang="en-US" altLang="en-US" i="1"/>
              <a:t>V</a:t>
            </a:r>
            <a:endParaRPr lang="en-US" alt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451600" y="5791200"/>
            <a:ext cx="138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ea typeface="Arial" charset="0"/>
                <a:cs typeface="Arial" charset="0"/>
              </a:rPr>
              <a:t>~</a:t>
            </a:r>
            <a:r>
              <a:rPr lang="en-US" altLang="en-US"/>
              <a:t> </a:t>
            </a:r>
            <a:r>
              <a:rPr lang="en-US" altLang="en-US" i="1"/>
              <a:t>q</a:t>
            </a:r>
            <a:r>
              <a:rPr lang="en-US" altLang="en-US" baseline="-25000"/>
              <a:t>rxn</a:t>
            </a:r>
            <a:endParaRPr lang="en-US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451600" y="5308600"/>
            <a:ext cx="1389063" cy="457200"/>
            <a:chOff x="4064" y="3344"/>
            <a:chExt cx="875" cy="288"/>
          </a:xfrm>
        </p:grpSpPr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4064" y="3344"/>
              <a:ext cx="8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 i="1"/>
                <a:t>H</a:t>
              </a:r>
              <a:r>
                <a:rPr lang="en-US" altLang="en-US"/>
                <a:t> = </a:t>
              </a:r>
              <a:r>
                <a:rPr lang="en-US" altLang="en-US" i="1"/>
                <a:t>q</a:t>
              </a:r>
              <a:r>
                <a:rPr lang="en-US" altLang="en-US" baseline="-25000"/>
                <a:t>rxn</a:t>
              </a:r>
              <a:endParaRPr lang="en-US" alt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 flipH="1">
              <a:off x="4461" y="3432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7" grpId="0" autoUpdateAnimBg="0"/>
      <p:bldP spid="14349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Collegeboard. (2007-2008). Professional Development workshop materials: Special focus thermochemistry. http://apcentral.collegeboard.com/apc/public/repository/5886-3_Chemistry_pp.ii-88.pdf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pure substances, the heat capacity for one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mole </a:t>
            </a:r>
            <a:r>
              <a:rPr lang="en-US" dirty="0" smtClean="0"/>
              <a:t>of the substance may be </a:t>
            </a:r>
            <a:r>
              <a:rPr lang="en-US" dirty="0" smtClean="0"/>
              <a:t>specified </a:t>
            </a:r>
            <a:r>
              <a:rPr lang="en-US" dirty="0" smtClean="0"/>
              <a:t>as the </a:t>
            </a:r>
            <a:r>
              <a:rPr lang="en-US" b="1" dirty="0" smtClean="0"/>
              <a:t>molar heat capacity, </a:t>
            </a:r>
            <a:r>
              <a:rPr lang="en-US" i="1" dirty="0" smtClean="0"/>
              <a:t>C </a:t>
            </a:r>
            <a:r>
              <a:rPr lang="en-US" i="1" baseline="-25000" dirty="0" smtClean="0"/>
              <a:t>molar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molar heat capacity = </a:t>
            </a:r>
            <a:r>
              <a:rPr lang="en-US" dirty="0" err="1" smtClean="0"/>
              <a:t>c</a:t>
            </a:r>
            <a:r>
              <a:rPr lang="en-US" dirty="0" smtClean="0"/>
              <a:t>/moles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heat = molar heat </a:t>
            </a:r>
            <a:r>
              <a:rPr lang="en-US" dirty="0" err="1" smtClean="0"/>
              <a:t>x</a:t>
            </a:r>
            <a:r>
              <a:rPr lang="en-US" dirty="0" smtClean="0"/>
              <a:t> moles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D</a:t>
            </a:r>
            <a:r>
              <a:rPr lang="en-US" dirty="0" smtClean="0"/>
              <a:t>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specific </a:t>
            </a:r>
            <a:r>
              <a:rPr lang="en-US" b="1" dirty="0" smtClean="0"/>
              <a:t>heat capacity, </a:t>
            </a:r>
            <a:r>
              <a:rPr lang="en-US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s</a:t>
            </a:r>
            <a:r>
              <a:rPr lang="en-US" dirty="0" smtClean="0"/>
              <a:t>, is </a:t>
            </a:r>
            <a:r>
              <a:rPr lang="en-US" dirty="0" smtClean="0"/>
              <a:t>often </a:t>
            </a:r>
            <a:r>
              <a:rPr lang="en-US" dirty="0" smtClean="0"/>
              <a:t>used since it is the </a:t>
            </a:r>
            <a:r>
              <a:rPr lang="en-US" dirty="0" smtClean="0">
                <a:solidFill>
                  <a:schemeClr val="accent1"/>
                </a:solidFill>
              </a:rPr>
              <a:t>heat capacity per one </a:t>
            </a:r>
            <a:r>
              <a:rPr lang="en-US" dirty="0" smtClean="0">
                <a:solidFill>
                  <a:schemeClr val="accent1"/>
                </a:solidFill>
              </a:rPr>
              <a:t>gram </a:t>
            </a:r>
            <a:r>
              <a:rPr lang="en-US" dirty="0" smtClean="0"/>
              <a:t>of </a:t>
            </a:r>
            <a:r>
              <a:rPr lang="en-US" dirty="0" smtClean="0"/>
              <a:t>the substance with units of J/</a:t>
            </a:r>
            <a:r>
              <a:rPr lang="en-US" dirty="0" err="1" smtClean="0"/>
              <a:t>g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or J/</a:t>
            </a:r>
            <a:r>
              <a:rPr lang="en-US" dirty="0" err="1" smtClean="0"/>
              <a:t>g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/>
              <a:t>C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 specific heat capacity of each substance is an </a:t>
            </a:r>
            <a:r>
              <a:rPr lang="en-US" i="1" dirty="0" smtClean="0"/>
              <a:t>intensive property</a:t>
            </a:r>
            <a:r>
              <a:rPr lang="en-US" dirty="0" smtClean="0"/>
              <a:t> which relates the heat capacity to the mass of the substance.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4F81BD"/>
                </a:solidFill>
              </a:rPr>
              <a:t>extensive property </a:t>
            </a:r>
            <a:r>
              <a:rPr lang="en-US" dirty="0" smtClean="0"/>
              <a:t>is a property that changes when the size of the sample changes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Examples are mass, volume, length, and total charge.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4F81BD"/>
                </a:solidFill>
              </a:rPr>
              <a:t>intensive property </a:t>
            </a:r>
            <a:r>
              <a:rPr lang="en-US" dirty="0" smtClean="0"/>
              <a:t>doesn't change when you take away some of the sample.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Examples </a:t>
            </a:r>
            <a:r>
              <a:rPr lang="en-US" dirty="0" smtClean="0"/>
              <a:t>are temperature, color, hardness, melting point, boiling point, pressure, molecular weight, and density.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Specific Heat Capacity “</a:t>
            </a:r>
            <a:r>
              <a:rPr lang="en-US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		</a:t>
            </a:r>
            <a:r>
              <a:rPr lang="en-US" sz="2800" dirty="0" err="1" smtClean="0"/>
              <a:t>q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err="1"/>
              <a:t>mc</a:t>
            </a:r>
            <a:r>
              <a:rPr lang="en-US" sz="2800" dirty="0" err="1">
                <a:latin typeface="Symbol" charset="2"/>
              </a:rPr>
              <a:t>D</a:t>
            </a:r>
            <a:r>
              <a:rPr lang="en-US" sz="2800" dirty="0" err="1"/>
              <a:t>T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This is the main equation for </a:t>
            </a:r>
            <a:r>
              <a:rPr lang="en-US" sz="2800" dirty="0" err="1"/>
              <a:t>calorimetry</a:t>
            </a:r>
            <a:r>
              <a:rPr lang="en-US" sz="2800" dirty="0"/>
              <a:t> calculations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mass will be in 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Units for “</a:t>
            </a:r>
            <a:r>
              <a:rPr lang="en-US" sz="2800" dirty="0" err="1"/>
              <a:t>c</a:t>
            </a:r>
            <a:r>
              <a:rPr lang="en-US" sz="2800" dirty="0"/>
              <a:t>” are  J/</a:t>
            </a:r>
            <a:r>
              <a:rPr lang="en-US" sz="2800" dirty="0" err="1"/>
              <a:t>g</a:t>
            </a:r>
            <a:r>
              <a:rPr lang="en-US" sz="2800" dirty="0"/>
              <a:t> K  or  J/</a:t>
            </a:r>
            <a:r>
              <a:rPr lang="en-US" sz="2800" dirty="0" err="1"/>
              <a:t>g</a:t>
            </a:r>
            <a:r>
              <a:rPr lang="en-US" sz="2800" dirty="0"/>
              <a:t> °C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 specific heat of water is 1 cal/</a:t>
            </a:r>
            <a:r>
              <a:rPr lang="en-US" sz="2800" dirty="0" err="1"/>
              <a:t>g</a:t>
            </a:r>
            <a:r>
              <a:rPr lang="en-US" sz="2800" dirty="0"/>
              <a:t> ºC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q</a:t>
            </a:r>
            <a:r>
              <a:rPr lang="en-US" dirty="0" smtClean="0"/>
              <a:t> positive or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If a process results in the sample losing heat energy, the loss in heat is designated as</a:t>
            </a:r>
            <a:r>
              <a:rPr lang="en-US" dirty="0" smtClean="0"/>
              <a:t> - </a:t>
            </a:r>
            <a:r>
              <a:rPr lang="en-US" dirty="0" err="1" smtClean="0"/>
              <a:t>q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temperature of the surroundings will increase during this exothermic process.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sample gains heat during the process, then </a:t>
            </a:r>
            <a:r>
              <a:rPr lang="en-US" dirty="0" err="1" smtClean="0"/>
              <a:t>q</a:t>
            </a:r>
            <a:r>
              <a:rPr lang="en-US" dirty="0" smtClean="0"/>
              <a:t> is positive.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temperature of </a:t>
            </a:r>
            <a:r>
              <a:rPr lang="en-US" dirty="0" smtClean="0"/>
              <a:t>the surroundings </a:t>
            </a:r>
            <a:r>
              <a:rPr lang="en-US" dirty="0" smtClean="0"/>
              <a:t>will decrease during an endothermic process.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1579656689</TotalTime>
  <Pages>29</Pages>
  <Words>3030</Words>
  <Application>Microsoft Macintosh PowerPoint</Application>
  <PresentationFormat>On-screen Show (4:3)</PresentationFormat>
  <Paragraphs>261</Paragraphs>
  <Slides>49</Slides>
  <Notes>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Microsoft Clip Gallery</vt:lpstr>
      <vt:lpstr>Chapter 5</vt:lpstr>
      <vt:lpstr>Calorimetry</vt:lpstr>
      <vt:lpstr>Heat Capacity</vt:lpstr>
      <vt:lpstr>Heat Capacity</vt:lpstr>
      <vt:lpstr>Molar Heat Capacity</vt:lpstr>
      <vt:lpstr>Specific Heat Capacity</vt:lpstr>
      <vt:lpstr>Remember…</vt:lpstr>
      <vt:lpstr>Specific Heat Capacity “c or s”</vt:lpstr>
      <vt:lpstr>Is q positive or negative?</vt:lpstr>
      <vt:lpstr>Slide 10</vt:lpstr>
      <vt:lpstr>Slide 11</vt:lpstr>
      <vt:lpstr>Try this Problem</vt:lpstr>
      <vt:lpstr>Answer to Problem</vt:lpstr>
      <vt:lpstr>Extra Problem</vt:lpstr>
      <vt:lpstr>Answer to Problem</vt:lpstr>
      <vt:lpstr>Summary of Definitions: </vt:lpstr>
      <vt:lpstr>Slide 17</vt:lpstr>
      <vt:lpstr>Slide 18</vt:lpstr>
      <vt:lpstr>Answer to Problem</vt:lpstr>
      <vt:lpstr>Slide 20</vt:lpstr>
      <vt:lpstr>Answer to Problem</vt:lpstr>
      <vt:lpstr>Sign of “q”</vt:lpstr>
      <vt:lpstr>Calorimeters</vt:lpstr>
      <vt:lpstr>Equipment: Calorimeter</vt:lpstr>
      <vt:lpstr>Constant Pressure Calorimeter</vt:lpstr>
      <vt:lpstr>Slide 26</vt:lpstr>
      <vt:lpstr>Slide 27</vt:lpstr>
      <vt:lpstr>Slide 28</vt:lpstr>
      <vt:lpstr>Example 1 </vt:lpstr>
      <vt:lpstr>Answer to Problem</vt:lpstr>
      <vt:lpstr>Example 2</vt:lpstr>
      <vt:lpstr>Answer to Problem</vt:lpstr>
      <vt:lpstr>Sample AP Problem: 2002 AP Examination Free-Response Ques 5 a–b</vt:lpstr>
      <vt:lpstr>Answers to Parts a &amp; b</vt:lpstr>
      <vt:lpstr>Sample AP Problem: 2002 AP Examination Free-Response Questions 5c–d</vt:lpstr>
      <vt:lpstr>Answers to Problems</vt:lpstr>
      <vt:lpstr>Answers to Problems</vt:lpstr>
      <vt:lpstr>Slide 38</vt:lpstr>
      <vt:lpstr>Problem 5d (i)</vt:lpstr>
      <vt:lpstr>Answer to Problem</vt:lpstr>
      <vt:lpstr>Problem 5d (ii)</vt:lpstr>
      <vt:lpstr>Answer to Problem</vt:lpstr>
      <vt:lpstr>Problem 5e</vt:lpstr>
      <vt:lpstr>Answer to Problem</vt:lpstr>
      <vt:lpstr>Calorimetry and Hess’s Law</vt:lpstr>
      <vt:lpstr>Bomb Calorimeter</vt:lpstr>
      <vt:lpstr>Bomb Calorimeter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/>
  <dc:creator/>
  <cp:keywords/>
  <dc:description/>
  <cp:lastModifiedBy>Howard County Administrator</cp:lastModifiedBy>
  <cp:revision>170</cp:revision>
  <cp:lastPrinted>1601-01-01T00:00:00Z</cp:lastPrinted>
  <dcterms:created xsi:type="dcterms:W3CDTF">2011-09-22T23:56:01Z</dcterms:created>
  <dcterms:modified xsi:type="dcterms:W3CDTF">2011-09-25T17:58:31Z</dcterms:modified>
</cp:coreProperties>
</file>